
<file path=[Content_Types].xml><?xml version="1.0" encoding="utf-8"?>
<Types xmlns="http://schemas.openxmlformats.org/package/2006/content-types">
  <Default Extension="jpeg" ContentType="image/jpe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embedTrueTypeFonts="1" saveSubsetFonts="1">
  <p:sldMasterIdLst>
    <p:sldMasterId id="2147483648" r:id="rId1"/>
  </p:sldMasterIdLst>
  <p:sldIdLst>
    <p:sldId id="256" r:id="rId3"/>
    <p:sldId id="267" r:id="rId4"/>
    <p:sldId id="257" r:id="rId5"/>
    <p:sldId id="258" r:id="rId6"/>
    <p:sldId id="259" r:id="rId7"/>
    <p:sldId id="260" r:id="rId8"/>
    <p:sldId id="261" r:id="rId9"/>
    <p:sldId id="262" r:id="rId10"/>
    <p:sldId id="263" r:id="rId11"/>
    <p:sldId id="264" r:id="rId12"/>
    <p:sldId id="269" r:id="rId13"/>
    <p:sldId id="268" r:id="rId14"/>
    <p:sldId id="271" r:id="rId15"/>
    <p:sldId id="270" r:id="rId16"/>
    <p:sldId id="289" r:id="rId17"/>
    <p:sldId id="290" r:id="rId18"/>
    <p:sldId id="272" r:id="rId19"/>
    <p:sldId id="273" r:id="rId20"/>
    <p:sldId id="274" r:id="rId21"/>
    <p:sldId id="275" r:id="rId22"/>
    <p:sldId id="276" r:id="rId23"/>
    <p:sldId id="277" r:id="rId24"/>
    <p:sldId id="288" r:id="rId25"/>
  </p:sldIdLst>
  <p:sldSz cx="12192000" cy="6858000"/>
  <p:notesSz cx="6858000" cy="9144000"/>
  <p:embeddedFontLst>
    <p:embeddedFont>
      <p:font typeface="Broadway" panose="04040905080002020502" pitchFamily="82" charset="0"/>
      <p:regular r:id="rId29"/>
    </p:embeddedFont>
    <p:embeddedFont>
      <p:font typeface="方正清刻本悦宋简体" panose="02000000000000000000" pitchFamily="2" charset="-122"/>
      <p:regular r:id="rId30"/>
    </p:embeddedFont>
    <p:embeddedFont>
      <p:font typeface="等线 Light" panose="02010600030101010101" pitchFamily="2" charset="-122"/>
      <p:regular r:id="rId31"/>
    </p:embeddedFont>
    <p:embeddedFont>
      <p:font typeface="等线" panose="02010600030101010101" pitchFamily="2" charset="-122"/>
      <p:regular r:id="rId32"/>
    </p:embeddedFont>
    <p:embeddedFont>
      <p:font typeface="仿宋" panose="02010609060101010101" pitchFamily="49" charset="-122"/>
      <p:regular r:id="rId33"/>
    </p:embeddedFont>
    <p:embeddedFont>
      <p:font typeface="微软雅黑" panose="020B0503020204020204" pitchFamily="34" charset="-122"/>
      <p:regular r:id="rId34"/>
    </p:embeddedFont>
    <p:embeddedFont>
      <p:font typeface="Calibri Light" panose="020F0302020204030204" charset="0"/>
      <p:regular r:id="rId35"/>
      <p:italic r:id="rId36"/>
    </p:embeddedFont>
    <p:embeddedFont>
      <p:font typeface="Calibri" panose="020F0502020204030204" charset="0"/>
      <p:regular r:id="rId37"/>
      <p:bold r:id="rId38"/>
      <p:italic r:id="rId39"/>
      <p:boldItalic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6730"/>
    <a:srgbClr val="82654E"/>
    <a:srgbClr val="7F7F7F"/>
    <a:srgbClr val="E5A483"/>
    <a:srgbClr val="DAD1CC"/>
    <a:srgbClr val="F8E6DD"/>
    <a:srgbClr val="AAA9A9"/>
    <a:srgbClr val="F8F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89" autoAdjust="0"/>
    <p:restoredTop sz="95503" autoAdjust="0"/>
  </p:normalViewPr>
  <p:slideViewPr>
    <p:cSldViewPr snapToGrid="0" showGuides="1">
      <p:cViewPr varScale="1">
        <p:scale>
          <a:sx n="88" d="100"/>
          <a:sy n="88" d="100"/>
        </p:scale>
        <p:origin x="413" y="62"/>
      </p:cViewPr>
      <p:guideLst>
        <p:guide orient="horz" pos="2160"/>
        <p:guide pos="3840"/>
        <p:guide orient="horz" pos="2931"/>
        <p:guide orient="horz" pos="3453"/>
      </p:guideLst>
    </p:cSldViewPr>
  </p:slideViewPr>
  <p:notesTextViewPr>
    <p:cViewPr>
      <p:scale>
        <a:sx n="1" d="1"/>
        <a:sy n="1" d="1"/>
      </p:scale>
      <p:origin x="0" y="0"/>
    </p:cViewPr>
  </p:notesTextViewPr>
  <p:sorterViewPr>
    <p:cViewPr>
      <p:scale>
        <a:sx n="100" d="100"/>
        <a:sy n="100" d="100"/>
      </p:scale>
      <p:origin x="0" y="-4363"/>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12.fntdata"/><Relationship Id="rId4" Type="http://schemas.openxmlformats.org/officeDocument/2006/relationships/slide" Target="slides/slide2.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fld>
            <a:endParaRPr lang="zh-CN" altLang="en-US"/>
          </a:p>
        </p:txBody>
      </p:sp>
      <p:grpSp>
        <p:nvGrpSpPr>
          <p:cNvPr id="14" name="组合 13"/>
          <p:cNvGrpSpPr/>
          <p:nvPr userDrawn="1"/>
        </p:nvGrpSpPr>
        <p:grpSpPr>
          <a:xfrm>
            <a:off x="113729" y="113729"/>
            <a:ext cx="11964542" cy="6630543"/>
            <a:chOff x="113729" y="113729"/>
            <a:chExt cx="11964542" cy="6630543"/>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4154" y="5801292"/>
              <a:ext cx="944117" cy="942980"/>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13729" y="113729"/>
              <a:ext cx="944117" cy="942980"/>
            </a:xfrm>
            <a:prstGeom prst="rect">
              <a:avLst/>
            </a:prstGeom>
          </p:spPr>
        </p:pic>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134722" y="114298"/>
              <a:ext cx="944117" cy="942980"/>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3160" y="5800723"/>
              <a:ext cx="944117" cy="942980"/>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2897FF-467A-4D8A-89C4-506B8B06510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2897FF-467A-4D8A-89C4-506B8B06510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2897FF-467A-4D8A-89C4-506B8B06510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 r="-2577"/>
          <a:stretch>
            <a:fillRect/>
          </a:stretch>
        </p:blipFill>
        <p:spPr>
          <a:xfrm>
            <a:off x="2991199" y="454932"/>
            <a:ext cx="6194362" cy="4126592"/>
          </a:xfrm>
          <a:prstGeom prst="rect">
            <a:avLst/>
          </a:prstGeom>
        </p:spPr>
      </p:pic>
      <p:sp>
        <p:nvSpPr>
          <p:cNvPr id="14" name="文本占位符 13"/>
          <p:cNvSpPr>
            <a:spLocks noGrp="1"/>
          </p:cNvSpPr>
          <p:nvPr>
            <p:ph type="body" sz="quarter" idx="13"/>
          </p:nvPr>
        </p:nvSpPr>
        <p:spPr>
          <a:xfrm>
            <a:off x="4499429" y="2677882"/>
            <a:ext cx="3193142" cy="754063"/>
          </a:xfrm>
        </p:spPr>
        <p:txBody>
          <a:bodyPr/>
          <a:lstStyle>
            <a:lvl1pPr marL="0" indent="0" algn="ctr">
              <a:buNone/>
              <a:defRPr>
                <a:solidFill>
                  <a:srgbClr val="82654E"/>
                </a:solidFill>
              </a:defRPr>
            </a:lvl1pPr>
          </a:lstStyle>
          <a:p>
            <a:pPr lvl="0"/>
            <a:endParaRPr lang="zh-CN" altLang="en-US" dirty="0"/>
          </a:p>
        </p:txBody>
      </p:sp>
      <p:sp>
        <p:nvSpPr>
          <p:cNvPr id="15" name="文本框 14"/>
          <p:cNvSpPr txBox="1"/>
          <p:nvPr userDrawn="1"/>
        </p:nvSpPr>
        <p:spPr>
          <a:xfrm>
            <a:off x="5583511" y="915912"/>
            <a:ext cx="1024977" cy="1569660"/>
          </a:xfrm>
          <a:prstGeom prst="rect">
            <a:avLst/>
          </a:prstGeom>
          <a:noFill/>
        </p:spPr>
        <p:txBody>
          <a:bodyPr wrap="square" rtlCol="0">
            <a:spAutoFit/>
          </a:bodyPr>
          <a:lstStyle/>
          <a:p>
            <a:r>
              <a:rPr lang="en-US" altLang="zh-CN" sz="9600" dirty="0">
                <a:solidFill>
                  <a:srgbClr val="82654E"/>
                </a:solidFill>
                <a:latin typeface="Broadway" panose="04040905080002020502" pitchFamily="82" charset="0"/>
              </a:rPr>
              <a:t>1</a:t>
            </a:r>
            <a:endParaRPr lang="zh-CN" altLang="en-US" sz="9600" dirty="0">
              <a:solidFill>
                <a:srgbClr val="82654E"/>
              </a:solidFill>
              <a:latin typeface="Broadway" panose="04040905080002020502" pitchFamily="82"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 r="-2577"/>
          <a:stretch>
            <a:fillRect/>
          </a:stretch>
        </p:blipFill>
        <p:spPr>
          <a:xfrm>
            <a:off x="2991199" y="454932"/>
            <a:ext cx="6194362" cy="4126592"/>
          </a:xfrm>
          <a:prstGeom prst="rect">
            <a:avLst/>
          </a:prstGeom>
        </p:spPr>
      </p:pic>
      <p:sp>
        <p:nvSpPr>
          <p:cNvPr id="14" name="文本占位符 13"/>
          <p:cNvSpPr>
            <a:spLocks noGrp="1"/>
          </p:cNvSpPr>
          <p:nvPr>
            <p:ph type="body" sz="quarter" idx="13"/>
          </p:nvPr>
        </p:nvSpPr>
        <p:spPr>
          <a:xfrm>
            <a:off x="4499429" y="2677882"/>
            <a:ext cx="3193142" cy="754063"/>
          </a:xfrm>
        </p:spPr>
        <p:txBody>
          <a:bodyPr/>
          <a:lstStyle>
            <a:lvl1pPr marL="0" indent="0" algn="ctr">
              <a:buNone/>
              <a:defRPr>
                <a:solidFill>
                  <a:srgbClr val="82654E"/>
                </a:solidFill>
              </a:defRPr>
            </a:lvl1pPr>
          </a:lstStyle>
          <a:p>
            <a:pPr lvl="0"/>
            <a:endParaRPr lang="zh-CN" altLang="en-US" dirty="0"/>
          </a:p>
        </p:txBody>
      </p:sp>
      <p:sp>
        <p:nvSpPr>
          <p:cNvPr id="15" name="文本框 14"/>
          <p:cNvSpPr txBox="1"/>
          <p:nvPr userDrawn="1"/>
        </p:nvSpPr>
        <p:spPr>
          <a:xfrm>
            <a:off x="5583511" y="915912"/>
            <a:ext cx="1024977" cy="1569660"/>
          </a:xfrm>
          <a:prstGeom prst="rect">
            <a:avLst/>
          </a:prstGeom>
          <a:noFill/>
        </p:spPr>
        <p:txBody>
          <a:bodyPr wrap="square" rtlCol="0">
            <a:spAutoFit/>
          </a:bodyPr>
          <a:lstStyle/>
          <a:p>
            <a:r>
              <a:rPr lang="en-US" altLang="zh-CN" sz="9600" dirty="0">
                <a:solidFill>
                  <a:srgbClr val="82654E"/>
                </a:solidFill>
                <a:latin typeface="Broadway" panose="04040905080002020502" pitchFamily="82" charset="0"/>
              </a:rPr>
              <a:t>2</a:t>
            </a:r>
            <a:endParaRPr lang="zh-CN" altLang="en-US" sz="9600" dirty="0">
              <a:solidFill>
                <a:srgbClr val="82654E"/>
              </a:solidFill>
              <a:latin typeface="Broadway" panose="04040905080002020502" pitchFamily="82"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 r="-2577"/>
          <a:stretch>
            <a:fillRect/>
          </a:stretch>
        </p:blipFill>
        <p:spPr>
          <a:xfrm>
            <a:off x="2991199" y="454932"/>
            <a:ext cx="6194362" cy="4126592"/>
          </a:xfrm>
          <a:prstGeom prst="rect">
            <a:avLst/>
          </a:prstGeom>
        </p:spPr>
      </p:pic>
      <p:sp>
        <p:nvSpPr>
          <p:cNvPr id="14" name="文本占位符 13"/>
          <p:cNvSpPr>
            <a:spLocks noGrp="1"/>
          </p:cNvSpPr>
          <p:nvPr>
            <p:ph type="body" sz="quarter" idx="13"/>
          </p:nvPr>
        </p:nvSpPr>
        <p:spPr>
          <a:xfrm>
            <a:off x="4499429" y="2677882"/>
            <a:ext cx="3193142" cy="754063"/>
          </a:xfrm>
        </p:spPr>
        <p:txBody>
          <a:bodyPr/>
          <a:lstStyle>
            <a:lvl1pPr marL="0" indent="0" algn="ctr">
              <a:buNone/>
              <a:defRPr>
                <a:solidFill>
                  <a:srgbClr val="82654E"/>
                </a:solidFill>
              </a:defRPr>
            </a:lvl1pPr>
          </a:lstStyle>
          <a:p>
            <a:pPr lvl="0"/>
            <a:endParaRPr lang="zh-CN" altLang="en-US" dirty="0"/>
          </a:p>
        </p:txBody>
      </p:sp>
      <p:sp>
        <p:nvSpPr>
          <p:cNvPr id="15" name="文本框 14"/>
          <p:cNvSpPr txBox="1"/>
          <p:nvPr userDrawn="1"/>
        </p:nvSpPr>
        <p:spPr>
          <a:xfrm>
            <a:off x="5583511" y="915912"/>
            <a:ext cx="1024977" cy="1569660"/>
          </a:xfrm>
          <a:prstGeom prst="rect">
            <a:avLst/>
          </a:prstGeom>
          <a:noFill/>
        </p:spPr>
        <p:txBody>
          <a:bodyPr wrap="square" rtlCol="0">
            <a:spAutoFit/>
          </a:bodyPr>
          <a:lstStyle/>
          <a:p>
            <a:r>
              <a:rPr lang="en-US" altLang="zh-CN" sz="9600" dirty="0">
                <a:solidFill>
                  <a:srgbClr val="82654E"/>
                </a:solidFill>
                <a:latin typeface="Broadway" panose="04040905080002020502" pitchFamily="82" charset="0"/>
              </a:rPr>
              <a:t>3</a:t>
            </a:r>
            <a:endParaRPr lang="zh-CN" altLang="en-US" sz="9600" dirty="0">
              <a:solidFill>
                <a:srgbClr val="82654E"/>
              </a:solidFill>
              <a:latin typeface="Broadway" panose="04040905080002020502" pitchFamily="82"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 r="-2577"/>
          <a:stretch>
            <a:fillRect/>
          </a:stretch>
        </p:blipFill>
        <p:spPr>
          <a:xfrm>
            <a:off x="2991199" y="454932"/>
            <a:ext cx="6194362" cy="4126592"/>
          </a:xfrm>
          <a:prstGeom prst="rect">
            <a:avLst/>
          </a:prstGeom>
        </p:spPr>
      </p:pic>
      <p:sp>
        <p:nvSpPr>
          <p:cNvPr id="14" name="文本占位符 13"/>
          <p:cNvSpPr>
            <a:spLocks noGrp="1"/>
          </p:cNvSpPr>
          <p:nvPr>
            <p:ph type="body" sz="quarter" idx="13"/>
          </p:nvPr>
        </p:nvSpPr>
        <p:spPr>
          <a:xfrm>
            <a:off x="4499429" y="2677882"/>
            <a:ext cx="3193142" cy="754063"/>
          </a:xfrm>
        </p:spPr>
        <p:txBody>
          <a:bodyPr/>
          <a:lstStyle>
            <a:lvl1pPr marL="0" indent="0" algn="ctr">
              <a:buNone/>
              <a:defRPr>
                <a:solidFill>
                  <a:srgbClr val="82654E"/>
                </a:solidFill>
              </a:defRPr>
            </a:lvl1pPr>
          </a:lstStyle>
          <a:p>
            <a:pPr lvl="0"/>
            <a:endParaRPr lang="zh-CN" altLang="en-US" dirty="0"/>
          </a:p>
        </p:txBody>
      </p:sp>
      <p:sp>
        <p:nvSpPr>
          <p:cNvPr id="15" name="文本框 14"/>
          <p:cNvSpPr txBox="1"/>
          <p:nvPr userDrawn="1"/>
        </p:nvSpPr>
        <p:spPr>
          <a:xfrm>
            <a:off x="5583511" y="915912"/>
            <a:ext cx="1024977" cy="1569660"/>
          </a:xfrm>
          <a:prstGeom prst="rect">
            <a:avLst/>
          </a:prstGeom>
          <a:noFill/>
        </p:spPr>
        <p:txBody>
          <a:bodyPr wrap="square" rtlCol="0">
            <a:spAutoFit/>
          </a:bodyPr>
          <a:lstStyle/>
          <a:p>
            <a:r>
              <a:rPr lang="en-US" altLang="zh-CN" sz="9600" dirty="0">
                <a:solidFill>
                  <a:srgbClr val="82654E"/>
                </a:solidFill>
                <a:latin typeface="Broadway" panose="04040905080002020502" pitchFamily="82" charset="0"/>
              </a:rPr>
              <a:t>4</a:t>
            </a:r>
            <a:endParaRPr lang="zh-CN" altLang="en-US" sz="9600" dirty="0">
              <a:solidFill>
                <a:srgbClr val="82654E"/>
              </a:solidFill>
              <a:latin typeface="Broadway" panose="04040905080002020502" pitchFamily="82"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fld>
            <a:endParaRPr lang="zh-CN" altLang="en-US"/>
          </a:p>
        </p:txBody>
      </p:sp>
      <p:grpSp>
        <p:nvGrpSpPr>
          <p:cNvPr id="7" name="组合 6"/>
          <p:cNvGrpSpPr/>
          <p:nvPr userDrawn="1"/>
        </p:nvGrpSpPr>
        <p:grpSpPr>
          <a:xfrm>
            <a:off x="113729" y="113729"/>
            <a:ext cx="11964542" cy="6630543"/>
            <a:chOff x="113729" y="113729"/>
            <a:chExt cx="11964542" cy="6630543"/>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4154" y="5801292"/>
              <a:ext cx="944117" cy="94298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13729" y="113729"/>
              <a:ext cx="944117" cy="942980"/>
            </a:xfrm>
            <a:prstGeom prst="rect">
              <a:avLst/>
            </a:prstGeom>
          </p:spPr>
        </p:pic>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134722" y="114298"/>
              <a:ext cx="944117" cy="942980"/>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3160" y="5800723"/>
              <a:ext cx="944117" cy="94298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2897FF-467A-4D8A-89C4-506B8B06510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2897FF-467A-4D8A-89C4-506B8B06510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14B94A5-0EA0-43B9-A6D4-D2FAAB4D0B2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2897FF-467A-4D8A-89C4-506B8B06510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B94A5-0EA0-43B9-A6D4-D2FAAB4D0B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897FF-467A-4D8A-89C4-506B8B06510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8.jpeg"/><Relationship Id="rId7" Type="http://schemas.openxmlformats.org/officeDocument/2006/relationships/image" Target="../media/image37.jpe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jpe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03212" y="3655186"/>
            <a:ext cx="6385573" cy="509017"/>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3212" y="1361174"/>
            <a:ext cx="6385573" cy="883922"/>
          </a:xfrm>
          <a:prstGeom prst="rect">
            <a:avLst/>
          </a:prstGeom>
        </p:spPr>
      </p:pic>
      <p:sp>
        <p:nvSpPr>
          <p:cNvPr id="8" name="文本框 7"/>
          <p:cNvSpPr txBox="1"/>
          <p:nvPr/>
        </p:nvSpPr>
        <p:spPr>
          <a:xfrm>
            <a:off x="2578100" y="2413122"/>
            <a:ext cx="7035800" cy="1107996"/>
          </a:xfrm>
          <a:prstGeom prst="rect">
            <a:avLst/>
          </a:prstGeom>
          <a:noFill/>
        </p:spPr>
        <p:txBody>
          <a:bodyPr wrap="square" rtlCol="0">
            <a:spAutoFit/>
          </a:bodyPr>
          <a:lstStyle/>
          <a:p>
            <a:pPr algn="ctr"/>
            <a:r>
              <a:rPr lang="zh-CN" altLang="en-US" sz="6600" dirty="0">
                <a:solidFill>
                  <a:srgbClr val="82654E"/>
                </a:solidFill>
                <a:latin typeface="方正清刻本悦宋简体" panose="02000000000000000000" pitchFamily="2" charset="-122"/>
                <a:ea typeface="方正清刻本悦宋简体" panose="02000000000000000000" pitchFamily="2" charset="-122"/>
              </a:rPr>
              <a:t>电影与电视</a:t>
            </a:r>
            <a:endParaRPr lang="zh-CN" altLang="en-US" sz="6600" dirty="0">
              <a:solidFill>
                <a:srgbClr val="82654E"/>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4091709" y="4406099"/>
            <a:ext cx="4323934" cy="584775"/>
          </a:xfrm>
          <a:prstGeom prst="rect">
            <a:avLst/>
          </a:prstGeom>
          <a:noFill/>
        </p:spPr>
        <p:txBody>
          <a:bodyPr wrap="square" rtlCol="0">
            <a:spAutoFit/>
          </a:bodyPr>
          <a:lstStyle/>
          <a:p>
            <a:pPr algn="ctr"/>
            <a:r>
              <a:rPr lang="en-US" altLang="zh-CN" sz="3200" dirty="0">
                <a:solidFill>
                  <a:srgbClr val="82654E"/>
                </a:solidFill>
                <a:latin typeface="等线 Light" panose="02010600030101010101" pitchFamily="2" charset="-122"/>
                <a:ea typeface="等线 Light" panose="02010600030101010101" pitchFamily="2" charset="-122"/>
              </a:rPr>
              <a:t>19</a:t>
            </a:r>
            <a:r>
              <a:rPr lang="zh-CN" altLang="en-US" sz="3200" dirty="0">
                <a:solidFill>
                  <a:srgbClr val="82654E"/>
                </a:solidFill>
                <a:latin typeface="等线 Light" panose="02010600030101010101" pitchFamily="2" charset="-122"/>
                <a:ea typeface="等线 Light" panose="02010600030101010101" pitchFamily="2" charset="-122"/>
              </a:rPr>
              <a:t>世纪以来的世界文化</a:t>
            </a:r>
            <a:endParaRPr lang="zh-CN" altLang="en-US" sz="3200" dirty="0">
              <a:solidFill>
                <a:srgbClr val="82654E"/>
              </a:solidFill>
              <a:latin typeface="等线 Light" panose="02010600030101010101" pitchFamily="2" charset="-122"/>
              <a:ea typeface="等线 Light"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0075" y="355310"/>
            <a:ext cx="5644896"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一、光与影的魔术</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电影</a:t>
            </a:r>
            <a:endParaRPr lang="zh-CN" altLang="en-US" sz="3200" dirty="0">
              <a:latin typeface="等线" panose="02010600030101010101" pitchFamily="2" charset="-122"/>
              <a:ea typeface="等线" panose="02010600030101010101" pitchFamily="2" charset="-122"/>
            </a:endParaRPr>
          </a:p>
        </p:txBody>
      </p:sp>
      <p:sp>
        <p:nvSpPr>
          <p:cNvPr id="3" name="文本框 2"/>
          <p:cNvSpPr txBox="1"/>
          <p:nvPr/>
        </p:nvSpPr>
        <p:spPr>
          <a:xfrm>
            <a:off x="1439527" y="1038933"/>
            <a:ext cx="5644896"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3.</a:t>
            </a:r>
            <a:r>
              <a:rPr lang="zh-CN" altLang="en-US" sz="3200" dirty="0">
                <a:latin typeface="等线" panose="02010600030101010101" pitchFamily="2" charset="-122"/>
                <a:ea typeface="等线" panose="02010600030101010101" pitchFamily="2" charset="-122"/>
              </a:rPr>
              <a:t>有声电影（</a:t>
            </a:r>
            <a:r>
              <a:rPr lang="en-US" altLang="zh-CN" sz="3200" dirty="0">
                <a:latin typeface="等线" panose="02010600030101010101" pitchFamily="2" charset="-122"/>
                <a:ea typeface="等线" panose="02010600030101010101" pitchFamily="2" charset="-122"/>
              </a:rPr>
              <a:t>1927</a:t>
            </a:r>
            <a:r>
              <a:rPr lang="zh-CN" altLang="en-US" sz="3200" dirty="0">
                <a:latin typeface="等线" panose="02010600030101010101" pitchFamily="2" charset="-122"/>
                <a:ea typeface="等线" panose="02010600030101010101" pitchFamily="2" charset="-122"/>
              </a:rPr>
              <a:t>至今）</a:t>
            </a:r>
            <a:endParaRPr lang="zh-CN" altLang="en-US" sz="3200" dirty="0">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9527" y="1854071"/>
            <a:ext cx="3598164" cy="4587659"/>
          </a:xfrm>
          <a:prstGeom prst="rect">
            <a:avLst/>
          </a:prstGeom>
        </p:spPr>
      </p:pic>
      <p:sp>
        <p:nvSpPr>
          <p:cNvPr id="5" name="矩形 4"/>
          <p:cNvSpPr/>
          <p:nvPr/>
        </p:nvSpPr>
        <p:spPr>
          <a:xfrm>
            <a:off x="5556068" y="4457339"/>
            <a:ext cx="6096000" cy="1815882"/>
          </a:xfrm>
          <a:prstGeom prst="rect">
            <a:avLst/>
          </a:prstGeom>
        </p:spPr>
        <p:txBody>
          <a:bodyPr>
            <a:spAutoFit/>
          </a:bodyPr>
          <a:lstStyle/>
          <a:p>
            <a:r>
              <a:rPr lang="en-US" altLang="zh-CN" sz="2800" dirty="0">
                <a:latin typeface="仿宋" panose="02010609060101010101" pitchFamily="49" charset="-122"/>
                <a:ea typeface="仿宋" panose="02010609060101010101" pitchFamily="49" charset="-122"/>
              </a:rPr>
              <a:t>    1927</a:t>
            </a:r>
            <a:r>
              <a:rPr lang="zh-CN" altLang="en-US" sz="2800" dirty="0">
                <a:latin typeface="仿宋" panose="02010609060101010101" pitchFamily="49" charset="-122"/>
                <a:ea typeface="仿宋" panose="02010609060101010101" pitchFamily="49" charset="-122"/>
              </a:rPr>
              <a:t>年，美国著名的华纳制片公司推出了电影史上第一部有声片</a:t>
            </a:r>
            <a:r>
              <a:rPr lang="en-US" altLang="zh-CN" sz="2800" b="1" dirty="0">
                <a:solidFill>
                  <a:srgbClr val="D46730"/>
                </a:solidFill>
                <a:latin typeface="等线" panose="02010600030101010101" pitchFamily="2" charset="-122"/>
                <a:ea typeface="等线" panose="02010600030101010101" pitchFamily="2" charset="-122"/>
              </a:rPr>
              <a:t>《</a:t>
            </a:r>
            <a:r>
              <a:rPr lang="zh-CN" altLang="en-US" sz="2800" b="1" dirty="0">
                <a:solidFill>
                  <a:srgbClr val="D46730"/>
                </a:solidFill>
                <a:latin typeface="等线" panose="02010600030101010101" pitchFamily="2" charset="-122"/>
                <a:ea typeface="等线" panose="02010600030101010101" pitchFamily="2" charset="-122"/>
              </a:rPr>
              <a:t>爵士歌王</a:t>
            </a:r>
            <a:r>
              <a:rPr lang="en-US" altLang="zh-CN" sz="2800" b="1" dirty="0">
                <a:solidFill>
                  <a:srgbClr val="D46730"/>
                </a:solidFill>
                <a:latin typeface="等线" panose="02010600030101010101" pitchFamily="2" charset="-122"/>
                <a:ea typeface="等线" panose="02010600030101010101" pitchFamily="2" charset="-122"/>
              </a:rPr>
              <a:t>》</a:t>
            </a:r>
            <a:r>
              <a:rPr lang="zh-CN" altLang="en-US" sz="2800" dirty="0">
                <a:latin typeface="仿宋" panose="02010609060101010101" pitchFamily="49" charset="-122"/>
                <a:ea typeface="仿宋" panose="02010609060101010101" pitchFamily="49" charset="-122"/>
              </a:rPr>
              <a:t>，给世界电影带来了一场翻天覆地的革命。      </a:t>
            </a:r>
            <a:endParaRPr lang="zh-CN" altLang="en-US" sz="2800"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7691" y="1150181"/>
            <a:ext cx="7058156" cy="39702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337" y="125592"/>
            <a:ext cx="2652161" cy="352028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650" y="174445"/>
            <a:ext cx="4215493" cy="254262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651" y="2877455"/>
            <a:ext cx="2447653" cy="38061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856" y="2877455"/>
            <a:ext cx="2075757" cy="3745227"/>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1859" y="125592"/>
            <a:ext cx="3374602" cy="6606815"/>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337" y="3800528"/>
            <a:ext cx="2590259" cy="28221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2691" y="390144"/>
            <a:ext cx="6367707"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二、小盒子里看世界</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电视</a:t>
            </a:r>
            <a:endParaRPr lang="zh-CN" altLang="en-US" sz="3200" dirty="0">
              <a:latin typeface="等线" panose="02010600030101010101" pitchFamily="2" charset="-122"/>
              <a:ea typeface="等线" panose="02010600030101010101" pitchFamily="2" charset="-122"/>
            </a:endParaRPr>
          </a:p>
        </p:txBody>
      </p:sp>
      <p:sp>
        <p:nvSpPr>
          <p:cNvPr id="3" name="文本框 2"/>
          <p:cNvSpPr txBox="1"/>
          <p:nvPr/>
        </p:nvSpPr>
        <p:spPr>
          <a:xfrm>
            <a:off x="1143436" y="1076379"/>
            <a:ext cx="5102352"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1</a:t>
            </a:r>
            <a:r>
              <a:rPr lang="zh-CN" altLang="en-US" sz="3200" dirty="0">
                <a:latin typeface="等线" panose="02010600030101010101" pitchFamily="2" charset="-122"/>
                <a:ea typeface="等线" panose="02010600030101010101" pitchFamily="2" charset="-122"/>
              </a:rPr>
              <a:t>、电视的诞生（沿袭电影）</a:t>
            </a:r>
            <a:endParaRPr lang="zh-CN" altLang="en-US" sz="3200" dirty="0">
              <a:latin typeface="等线" panose="02010600030101010101" pitchFamily="2" charset="-122"/>
              <a:ea typeface="等线" panose="02010600030101010101" pitchFamily="2" charset="-122"/>
            </a:endParaRPr>
          </a:p>
        </p:txBody>
      </p:sp>
      <p:sp>
        <p:nvSpPr>
          <p:cNvPr id="4" name="文本框 3"/>
          <p:cNvSpPr txBox="1"/>
          <p:nvPr/>
        </p:nvSpPr>
        <p:spPr>
          <a:xfrm>
            <a:off x="4367159" y="2325541"/>
            <a:ext cx="6917218" cy="523220"/>
          </a:xfrm>
          <a:prstGeom prst="rect">
            <a:avLst/>
          </a:prstGeom>
          <a:noFill/>
        </p:spPr>
        <p:txBody>
          <a:bodyPr wrap="square" rtlCol="0">
            <a:spAutoFit/>
          </a:bodyPr>
          <a:lstStyle/>
          <a:p>
            <a:pPr algn="ctr"/>
            <a:r>
              <a:rPr lang="en-US" altLang="zh-CN" sz="2800" dirty="0">
                <a:latin typeface="等线" panose="02010600030101010101" pitchFamily="2" charset="-122"/>
                <a:ea typeface="等线" panose="02010600030101010101" pitchFamily="2" charset="-122"/>
              </a:rPr>
              <a:t>1926</a:t>
            </a:r>
            <a:r>
              <a:rPr lang="zh-CN" altLang="en-US" sz="2800" dirty="0">
                <a:latin typeface="等线" panose="02010600030101010101" pitchFamily="2" charset="-122"/>
                <a:ea typeface="等线" panose="02010600030101010101" pitchFamily="2" charset="-122"/>
              </a:rPr>
              <a:t>，英国人贝尔德发明了第一台电视</a:t>
            </a:r>
            <a:endParaRPr lang="zh-CN" altLang="en-US" sz="2800" dirty="0">
              <a:latin typeface="等线" panose="02010600030101010101" pitchFamily="2" charset="-122"/>
              <a:ea typeface="等线" panose="02010600030101010101" pitchFamily="2" charset="-122"/>
            </a:endParaRPr>
          </a:p>
        </p:txBody>
      </p:sp>
      <p:pic>
        <p:nvPicPr>
          <p:cNvPr id="5" name="Picture 7" descr="t163"/>
          <p:cNvPicPr>
            <a:picLocks noChangeAspect="1" noChangeArrowheads="1"/>
          </p:cNvPicPr>
          <p:nvPr/>
        </p:nvPicPr>
        <p:blipFill>
          <a:blip r:embed="rId1">
            <a:lum bright="-18000"/>
            <a:extLst>
              <a:ext uri="{28A0092B-C50C-407E-A947-70E740481C1C}">
                <a14:useLocalDpi xmlns:a14="http://schemas.microsoft.com/office/drawing/2010/main" val="0"/>
              </a:ext>
            </a:extLst>
          </a:blip>
          <a:srcRect/>
          <a:stretch>
            <a:fillRect/>
          </a:stretch>
        </p:blipFill>
        <p:spPr bwMode="auto">
          <a:xfrm>
            <a:off x="7878020" y="3415643"/>
            <a:ext cx="4173527" cy="2365978"/>
          </a:xfrm>
          <a:prstGeom prst="rect">
            <a:avLst/>
          </a:prstGeom>
          <a:noFill/>
          <a:ln>
            <a:noFill/>
          </a:ln>
          <a:extLst>
            <a:ext uri="{909E8E84-426E-40DD-AFC4-6F175D3DCCD1}">
              <a14:hiddenFill xmlns:a14="http://schemas.microsoft.com/office/drawing/2010/main">
                <a:pattFill prst="lgConfetti">
                  <a:fgClr>
                    <a:schemeClr val="accent1"/>
                  </a:fgClr>
                  <a:bgClr>
                    <a:srgbClr val="FFFFFF"/>
                  </a:bgClr>
                </a:patt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贝尔德1930年在英国制造的、第一台向公众出售的电视机"/>
          <p:cNvPicPr>
            <a:picLocks noChangeAspect="1" noChangeArrowheads="1"/>
          </p:cNvPicPr>
          <p:nvPr/>
        </p:nvPicPr>
        <p:blipFill>
          <a:blip r:embed="rId2">
            <a:extLst>
              <a:ext uri="{28A0092B-C50C-407E-A947-70E740481C1C}">
                <a14:useLocalDpi xmlns:a14="http://schemas.microsoft.com/office/drawing/2010/main" val="0"/>
              </a:ext>
            </a:extLst>
          </a:blip>
          <a:srcRect b="11996"/>
          <a:stretch>
            <a:fillRect/>
          </a:stretch>
        </p:blipFill>
        <p:spPr bwMode="auto">
          <a:xfrm>
            <a:off x="4037786" y="3415643"/>
            <a:ext cx="3840234" cy="236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436" y="2053025"/>
            <a:ext cx="2798064" cy="43493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5003006" y="3995738"/>
            <a:ext cx="1949450" cy="2117725"/>
          </a:xfrm>
          <a:prstGeom prst="rect">
            <a:avLst/>
          </a:prstGeom>
          <a:solidFill>
            <a:schemeClr val="bg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3" name="Rectangle 3"/>
          <p:cNvSpPr>
            <a:spLocks noChangeArrowheads="1"/>
          </p:cNvSpPr>
          <p:nvPr/>
        </p:nvSpPr>
        <p:spPr bwMode="auto">
          <a:xfrm>
            <a:off x="7289006" y="3995738"/>
            <a:ext cx="1949450" cy="2117725"/>
          </a:xfrm>
          <a:prstGeom prst="rect">
            <a:avLst/>
          </a:prstGeom>
          <a:solidFill>
            <a:schemeClr val="bg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4" name="Rectangle 4"/>
          <p:cNvSpPr>
            <a:spLocks noChangeArrowheads="1"/>
          </p:cNvSpPr>
          <p:nvPr/>
        </p:nvSpPr>
        <p:spPr bwMode="auto">
          <a:xfrm>
            <a:off x="2696369" y="3995738"/>
            <a:ext cx="1949450" cy="2117725"/>
          </a:xfrm>
          <a:prstGeom prst="rect">
            <a:avLst/>
          </a:prstGeom>
          <a:solidFill>
            <a:schemeClr val="bg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5" name="Rectangle 5"/>
          <p:cNvSpPr>
            <a:spLocks noChangeArrowheads="1"/>
          </p:cNvSpPr>
          <p:nvPr/>
        </p:nvSpPr>
        <p:spPr bwMode="auto">
          <a:xfrm>
            <a:off x="3454400" y="1226344"/>
            <a:ext cx="1474787" cy="2192337"/>
          </a:xfrm>
          <a:prstGeom prst="rect">
            <a:avLst/>
          </a:prstGeom>
          <a:solidFill>
            <a:schemeClr val="bg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6" name="Rectangle 6"/>
          <p:cNvSpPr>
            <a:spLocks noChangeArrowheads="1"/>
          </p:cNvSpPr>
          <p:nvPr/>
        </p:nvSpPr>
        <p:spPr bwMode="auto">
          <a:xfrm>
            <a:off x="1356518" y="1250950"/>
            <a:ext cx="1579563" cy="2170112"/>
          </a:xfrm>
          <a:prstGeom prst="rect">
            <a:avLst/>
          </a:prstGeom>
          <a:solidFill>
            <a:schemeClr val="bg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7" name="Rectangle 7"/>
          <p:cNvSpPr>
            <a:spLocks noChangeArrowheads="1"/>
          </p:cNvSpPr>
          <p:nvPr/>
        </p:nvSpPr>
        <p:spPr bwMode="auto">
          <a:xfrm>
            <a:off x="5318216" y="1233488"/>
            <a:ext cx="1716088" cy="2244725"/>
          </a:xfrm>
          <a:prstGeom prst="rect">
            <a:avLst/>
          </a:prstGeom>
          <a:solidFill>
            <a:schemeClr val="bg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8" name="Rectangle 8"/>
          <p:cNvSpPr>
            <a:spLocks noChangeArrowheads="1"/>
          </p:cNvSpPr>
          <p:nvPr/>
        </p:nvSpPr>
        <p:spPr bwMode="auto">
          <a:xfrm>
            <a:off x="7466103" y="1216026"/>
            <a:ext cx="1514475" cy="2211387"/>
          </a:xfrm>
          <a:prstGeom prst="rect">
            <a:avLst/>
          </a:prstGeom>
          <a:solidFill>
            <a:schemeClr val="bg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9" name="Rectangle 9"/>
          <p:cNvSpPr>
            <a:spLocks noChangeArrowheads="1"/>
          </p:cNvSpPr>
          <p:nvPr/>
        </p:nvSpPr>
        <p:spPr bwMode="auto">
          <a:xfrm>
            <a:off x="9465469" y="1190625"/>
            <a:ext cx="1643062" cy="2227263"/>
          </a:xfrm>
          <a:prstGeom prst="rect">
            <a:avLst/>
          </a:prstGeom>
          <a:solidFill>
            <a:schemeClr val="bg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pic>
        <p:nvPicPr>
          <p:cNvPr id="10" name="Picture 10" descr="1928电视样机"/>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1606" y="1465262"/>
            <a:ext cx="14732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1073943" y="3446462"/>
            <a:ext cx="1843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b="1"/>
              <a:t>1928年电视样机</a:t>
            </a:r>
            <a:endParaRPr lang="zh-CN" altLang="en-US" b="1"/>
          </a:p>
        </p:txBody>
      </p:sp>
      <p:pic>
        <p:nvPicPr>
          <p:cNvPr id="12" name="Picture 12" descr="1934(德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308894"/>
            <a:ext cx="13462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3"/>
          <p:cNvSpPr txBox="1">
            <a:spLocks noChangeArrowheads="1"/>
          </p:cNvSpPr>
          <p:nvPr/>
        </p:nvSpPr>
        <p:spPr bwMode="auto">
          <a:xfrm>
            <a:off x="3205162" y="3426619"/>
            <a:ext cx="202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000" b="1"/>
              <a:t>1934年（德国）</a:t>
            </a:r>
            <a:endParaRPr lang="zh-CN" altLang="en-US" sz="2000" b="1"/>
          </a:p>
        </p:txBody>
      </p:sp>
      <p:pic>
        <p:nvPicPr>
          <p:cNvPr id="14" name="Picture 14" descr="1936(法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929" y="1652588"/>
            <a:ext cx="13462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5"/>
          <p:cNvSpPr txBox="1">
            <a:spLocks noChangeArrowheads="1"/>
          </p:cNvSpPr>
          <p:nvPr/>
        </p:nvSpPr>
        <p:spPr bwMode="auto">
          <a:xfrm>
            <a:off x="5246779" y="3429000"/>
            <a:ext cx="2027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000" b="1"/>
              <a:t>1936年（法国）</a:t>
            </a:r>
            <a:endParaRPr lang="zh-CN" altLang="en-US" sz="2000" b="1"/>
          </a:p>
        </p:txBody>
      </p:sp>
      <p:pic>
        <p:nvPicPr>
          <p:cNvPr id="16" name="Picture 16" descr="1936(英国)"/>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143" y="1699419"/>
            <a:ext cx="1449388"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7"/>
          <p:cNvSpPr txBox="1">
            <a:spLocks noChangeArrowheads="1"/>
          </p:cNvSpPr>
          <p:nvPr/>
        </p:nvSpPr>
        <p:spPr bwMode="auto">
          <a:xfrm>
            <a:off x="7310528" y="3427413"/>
            <a:ext cx="202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000" b="1"/>
              <a:t>1936年（英国）</a:t>
            </a:r>
            <a:endParaRPr lang="zh-CN" altLang="en-US" sz="2000" b="1"/>
          </a:p>
        </p:txBody>
      </p:sp>
      <p:pic>
        <p:nvPicPr>
          <p:cNvPr id="18" name="Picture 18" descr="1941(美国)"/>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97231" y="1542257"/>
            <a:ext cx="1404938"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9"/>
          <p:cNvSpPr txBox="1">
            <a:spLocks noChangeArrowheads="1"/>
          </p:cNvSpPr>
          <p:nvPr/>
        </p:nvSpPr>
        <p:spPr bwMode="auto">
          <a:xfrm>
            <a:off x="9597231" y="3416300"/>
            <a:ext cx="202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000" b="1"/>
              <a:t>1941年（美国）</a:t>
            </a:r>
            <a:endParaRPr lang="zh-CN" altLang="en-US" sz="2000" b="1"/>
          </a:p>
        </p:txBody>
      </p:sp>
      <p:pic>
        <p:nvPicPr>
          <p:cNvPr id="20" name="Picture 20" descr="194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7981" y="4165601"/>
            <a:ext cx="1592263"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1"/>
          <p:cNvSpPr txBox="1">
            <a:spLocks noChangeArrowheads="1"/>
          </p:cNvSpPr>
          <p:nvPr/>
        </p:nvSpPr>
        <p:spPr bwMode="auto">
          <a:xfrm>
            <a:off x="3353594" y="6038851"/>
            <a:ext cx="1335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800" b="1"/>
              <a:t>1948年</a:t>
            </a:r>
            <a:endParaRPr lang="zh-CN" altLang="en-US" sz="2800" b="1"/>
          </a:p>
        </p:txBody>
      </p:sp>
      <p:pic>
        <p:nvPicPr>
          <p:cNvPr id="22" name="Picture 22" descr="195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6681" y="4224338"/>
            <a:ext cx="159385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23"/>
          <p:cNvSpPr txBox="1">
            <a:spLocks noChangeArrowheads="1"/>
          </p:cNvSpPr>
          <p:nvPr/>
        </p:nvSpPr>
        <p:spPr bwMode="auto">
          <a:xfrm>
            <a:off x="5647531" y="6089651"/>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400" b="1"/>
              <a:t>1953年</a:t>
            </a:r>
            <a:endParaRPr lang="zh-CN" altLang="en-US" sz="2400" b="1"/>
          </a:p>
        </p:txBody>
      </p:sp>
      <p:pic>
        <p:nvPicPr>
          <p:cNvPr id="24" name="Picture 24" descr="196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38219" y="4381501"/>
            <a:ext cx="18764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25"/>
          <p:cNvSpPr txBox="1">
            <a:spLocks noChangeArrowheads="1"/>
          </p:cNvSpPr>
          <p:nvPr/>
        </p:nvSpPr>
        <p:spPr bwMode="auto">
          <a:xfrm>
            <a:off x="8022431" y="6089651"/>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400" b="1"/>
              <a:t>1961年</a:t>
            </a:r>
            <a:endParaRPr lang="zh-CN" altLang="en-US" sz="2400" b="1"/>
          </a:p>
        </p:txBody>
      </p:sp>
      <p:sp>
        <p:nvSpPr>
          <p:cNvPr id="26" name="Text Box 29"/>
          <p:cNvSpPr txBox="1">
            <a:spLocks noChangeArrowheads="1"/>
          </p:cNvSpPr>
          <p:nvPr/>
        </p:nvSpPr>
        <p:spPr bwMode="auto">
          <a:xfrm>
            <a:off x="911225" y="324644"/>
            <a:ext cx="2863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3200" dirty="0">
                <a:latin typeface="等线" panose="02010600030101010101" pitchFamily="2" charset="-122"/>
                <a:ea typeface="等线" panose="02010600030101010101" pitchFamily="2" charset="-122"/>
              </a:rPr>
              <a:t>电视的发展</a:t>
            </a:r>
            <a:endParaRPr lang="zh-CN" altLang="en-US" sz="3200" dirty="0">
              <a:latin typeface="等线" panose="02010600030101010101" pitchFamily="2" charset="-122"/>
              <a:ea typeface="等线"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2691" y="372726"/>
            <a:ext cx="6367707"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二、小盒子里看世界</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电视</a:t>
            </a:r>
            <a:endParaRPr lang="zh-CN" altLang="en-US" sz="3200" dirty="0">
              <a:latin typeface="等线" panose="02010600030101010101" pitchFamily="2" charset="-122"/>
              <a:ea typeface="等线" panose="02010600030101010101" pitchFamily="2" charset="-122"/>
            </a:endParaRPr>
          </a:p>
        </p:txBody>
      </p:sp>
      <p:sp>
        <p:nvSpPr>
          <p:cNvPr id="3" name="文本框 2"/>
          <p:cNvSpPr txBox="1"/>
          <p:nvPr/>
        </p:nvSpPr>
        <p:spPr>
          <a:xfrm>
            <a:off x="1143436" y="1076379"/>
            <a:ext cx="5102352"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电视的功能</a:t>
            </a:r>
            <a:endParaRPr lang="zh-CN" altLang="en-US" sz="3200" dirty="0">
              <a:latin typeface="等线" panose="02010600030101010101" pitchFamily="2" charset="-122"/>
              <a:ea typeface="等线" panose="02010600030101010101" pitchFamily="2" charset="-122"/>
            </a:endParaRPr>
          </a:p>
        </p:txBody>
      </p:sp>
      <p:sp>
        <p:nvSpPr>
          <p:cNvPr id="4" name="矩形 3"/>
          <p:cNvSpPr/>
          <p:nvPr/>
        </p:nvSpPr>
        <p:spPr>
          <a:xfrm>
            <a:off x="1718686" y="1762614"/>
            <a:ext cx="6042039" cy="584775"/>
          </a:xfrm>
          <a:prstGeom prst="rect">
            <a:avLst/>
          </a:prstGeom>
        </p:spPr>
        <p:txBody>
          <a:bodyPr wrap="none">
            <a:spAutoFit/>
          </a:bodyPr>
          <a:lstStyle/>
          <a:p>
            <a:pPr>
              <a:spcBef>
                <a:spcPct val="50000"/>
              </a:spcBef>
              <a:defRPr/>
            </a:pPr>
            <a:r>
              <a:rPr lang="en-US" altLang="zh-CN" sz="3200" dirty="0">
                <a:latin typeface="等线" panose="02010600030101010101" pitchFamily="2" charset="-122"/>
                <a:ea typeface="等线" panose="02010600030101010101" pitchFamily="2" charset="-122"/>
              </a:rPr>
              <a:t>①</a:t>
            </a:r>
            <a:r>
              <a:rPr lang="zh-CN" altLang="en-US" sz="3200" dirty="0">
                <a:latin typeface="等线" panose="02010600030101010101" pitchFamily="2" charset="-122"/>
                <a:ea typeface="等线" panose="02010600030101010101" pitchFamily="2" charset="-122"/>
              </a:rPr>
              <a:t>电视最重要的功能是传播资讯 </a:t>
            </a:r>
            <a:endParaRPr lang="zh-CN" altLang="en-US" sz="3200" dirty="0">
              <a:latin typeface="等线" panose="02010600030101010101" pitchFamily="2" charset="-122"/>
              <a:ea typeface="等线" panose="02010600030101010101" pitchFamily="2" charset="-122"/>
            </a:endParaRPr>
          </a:p>
        </p:txBody>
      </p:sp>
      <p:sp>
        <p:nvSpPr>
          <p:cNvPr id="5" name="矩形 4"/>
          <p:cNvSpPr/>
          <p:nvPr/>
        </p:nvSpPr>
        <p:spPr>
          <a:xfrm>
            <a:off x="1718686" y="2448849"/>
            <a:ext cx="3434080" cy="583565"/>
          </a:xfrm>
          <a:prstGeom prst="rect">
            <a:avLst/>
          </a:prstGeom>
        </p:spPr>
        <p:txBody>
          <a:bodyPr wrap="none">
            <a:spAutoFit/>
          </a:bodyPr>
          <a:lstStyle/>
          <a:p>
            <a:pPr>
              <a:spcBef>
                <a:spcPct val="50000"/>
              </a:spcBef>
              <a:defRPr/>
            </a:pPr>
            <a:r>
              <a:rPr lang="en-US" altLang="zh-CN" sz="3200" dirty="0">
                <a:latin typeface="等线" panose="02010600030101010101" pitchFamily="2" charset="-122"/>
                <a:ea typeface="等线" panose="02010600030101010101" pitchFamily="2" charset="-122"/>
              </a:rPr>
              <a:t>②</a:t>
            </a:r>
            <a:r>
              <a:rPr lang="zh-CN" altLang="en-US" sz="3200" dirty="0">
                <a:latin typeface="等线" panose="02010600030101010101" pitchFamily="2" charset="-122"/>
                <a:ea typeface="等线" panose="02010600030101010101" pitchFamily="2" charset="-122"/>
              </a:rPr>
              <a:t>开展远程教育； </a:t>
            </a:r>
            <a:endParaRPr lang="zh-CN" altLang="en-US" sz="3200" dirty="0">
              <a:latin typeface="等线" panose="02010600030101010101" pitchFamily="2" charset="-122"/>
              <a:ea typeface="等线" panose="02010600030101010101" pitchFamily="2" charset="-122"/>
            </a:endParaRPr>
          </a:p>
        </p:txBody>
      </p:sp>
      <p:sp>
        <p:nvSpPr>
          <p:cNvPr id="6" name="矩形 5"/>
          <p:cNvSpPr/>
          <p:nvPr/>
        </p:nvSpPr>
        <p:spPr>
          <a:xfrm>
            <a:off x="1737845" y="3135084"/>
            <a:ext cx="2236510" cy="584775"/>
          </a:xfrm>
          <a:prstGeom prst="rect">
            <a:avLst/>
          </a:prstGeom>
        </p:spPr>
        <p:txBody>
          <a:bodyPr wrap="none">
            <a:spAutoFit/>
          </a:bodyPr>
          <a:lstStyle/>
          <a:p>
            <a:pPr>
              <a:defRPr/>
            </a:pPr>
            <a:r>
              <a:rPr lang="en-US" altLang="zh-CN" sz="3200" dirty="0">
                <a:latin typeface="等线" panose="02010600030101010101" pitchFamily="2" charset="-122"/>
                <a:ea typeface="等线" panose="02010600030101010101" pitchFamily="2" charset="-122"/>
              </a:rPr>
              <a:t>③</a:t>
            </a:r>
            <a:r>
              <a:rPr lang="zh-CN" altLang="en-US" sz="3200" dirty="0">
                <a:latin typeface="等线" panose="02010600030101010101" pitchFamily="2" charset="-122"/>
                <a:ea typeface="等线" panose="02010600030101010101" pitchFamily="2" charset="-122"/>
              </a:rPr>
              <a:t>大众娱乐</a:t>
            </a:r>
            <a:endParaRPr lang="zh-CN" altLang="en-US" sz="3200" dirty="0">
              <a:latin typeface="等线" panose="02010600030101010101" pitchFamily="2" charset="-122"/>
              <a:ea typeface="等线" panose="02010600030101010101" pitchFamily="2" charset="-122"/>
            </a:endParaRPr>
          </a:p>
        </p:txBody>
      </p:sp>
      <p:sp>
        <p:nvSpPr>
          <p:cNvPr id="7" name="矩形 6"/>
          <p:cNvSpPr/>
          <p:nvPr/>
        </p:nvSpPr>
        <p:spPr>
          <a:xfrm>
            <a:off x="1718686" y="3821319"/>
            <a:ext cx="9212778" cy="584775"/>
          </a:xfrm>
          <a:prstGeom prst="rect">
            <a:avLst/>
          </a:prstGeom>
        </p:spPr>
        <p:txBody>
          <a:bodyPr wrap="none">
            <a:spAutoFit/>
          </a:bodyPr>
          <a:lstStyle/>
          <a:p>
            <a:pPr>
              <a:spcBef>
                <a:spcPct val="50000"/>
              </a:spcBef>
              <a:defRPr/>
            </a:pPr>
            <a:r>
              <a:rPr lang="en-US" altLang="zh-CN" sz="3200" dirty="0">
                <a:latin typeface="等线" panose="02010600030101010101" pitchFamily="2" charset="-122"/>
                <a:ea typeface="等线" panose="02010600030101010101" pitchFamily="2" charset="-122"/>
              </a:rPr>
              <a:t>④</a:t>
            </a:r>
            <a:r>
              <a:rPr lang="zh-CN" altLang="en-US" sz="3200" dirty="0">
                <a:latin typeface="等线" panose="02010600030101010101" pitchFamily="2" charset="-122"/>
                <a:ea typeface="等线" panose="02010600030101010101" pitchFamily="2" charset="-122"/>
              </a:rPr>
              <a:t>电视还能把世界各地的优秀艺术品展示给世人。</a:t>
            </a:r>
            <a:endParaRPr lang="zh-CN" altLang="en-US" sz="3200" dirty="0">
              <a:latin typeface="等线" panose="02010600030101010101" pitchFamily="2" charset="-122"/>
              <a:ea typeface="等线"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9743" y="520771"/>
            <a:ext cx="6367707" cy="584775"/>
          </a:xfrm>
          <a:prstGeom prst="rect">
            <a:avLst/>
          </a:prstGeom>
          <a:noFill/>
        </p:spPr>
        <p:txBody>
          <a:bodyPr wrap="square" rtlCol="0">
            <a:spAutoFit/>
          </a:bodyPr>
          <a:lstStyle/>
          <a:p>
            <a:r>
              <a:rPr lang="zh-CN" altLang="en-US" sz="3200" b="1" dirty="0">
                <a:solidFill>
                  <a:srgbClr val="D46730"/>
                </a:solidFill>
                <a:latin typeface="+mj-ea"/>
                <a:ea typeface="+mj-ea"/>
              </a:rPr>
              <a:t>课后练习</a:t>
            </a:r>
            <a:endParaRPr lang="zh-CN" altLang="en-US" sz="3200" b="1" dirty="0">
              <a:solidFill>
                <a:srgbClr val="D46730"/>
              </a:solidFill>
              <a:latin typeface="+mj-ea"/>
              <a:ea typeface="+mj-ea"/>
            </a:endParaRPr>
          </a:p>
        </p:txBody>
      </p:sp>
      <p:sp>
        <p:nvSpPr>
          <p:cNvPr id="3" name="矩形 2"/>
          <p:cNvSpPr/>
          <p:nvPr/>
        </p:nvSpPr>
        <p:spPr>
          <a:xfrm>
            <a:off x="667947" y="1738131"/>
            <a:ext cx="7504176" cy="3869329"/>
          </a:xfrm>
          <a:prstGeom prst="rect">
            <a:avLst/>
          </a:prstGeom>
        </p:spPr>
        <p:txBody>
          <a:bodyPr wrap="square">
            <a:spAutoFit/>
          </a:bodyPr>
          <a:lstStyle/>
          <a:p>
            <a:pPr marL="200025" indent="-200025" algn="just">
              <a:lnSpc>
                <a:spcPct val="150000"/>
              </a:lnSpc>
              <a:spcAft>
                <a:spcPts val="0"/>
              </a:spcAft>
            </a:pPr>
            <a:r>
              <a:rPr lang="zh-CN" altLang="zh-CN" sz="2800" kern="100" dirty="0">
                <a:latin typeface="仿宋" panose="02010609060101010101" pitchFamily="49" charset="-122"/>
                <a:ea typeface="仿宋" panose="02010609060101010101" pitchFamily="49" charset="-122"/>
              </a:rPr>
              <a:t>图</a:t>
            </a:r>
            <a:r>
              <a:rPr lang="en-US" altLang="zh-CN" sz="2800" kern="100" dirty="0">
                <a:latin typeface="仿宋" panose="02010609060101010101" pitchFamily="49" charset="-122"/>
                <a:ea typeface="仿宋" panose="02010609060101010101" pitchFamily="49" charset="-122"/>
              </a:rPr>
              <a:t>2</a:t>
            </a:r>
            <a:r>
              <a:rPr lang="zh-CN" altLang="zh-CN" sz="2800" kern="100" dirty="0">
                <a:latin typeface="仿宋" panose="02010609060101010101" pitchFamily="49" charset="-122"/>
                <a:ea typeface="仿宋" panose="02010609060101010101" pitchFamily="49" charset="-122"/>
              </a:rPr>
              <a:t>形象地刻画了</a:t>
            </a:r>
            <a:r>
              <a:rPr lang="en-US" altLang="zh-CN" sz="2800" kern="100" dirty="0">
                <a:latin typeface="仿宋" panose="02010609060101010101" pitchFamily="49" charset="-122"/>
                <a:ea typeface="仿宋" panose="02010609060101010101" pitchFamily="49" charset="-122"/>
              </a:rPr>
              <a:t>1936</a:t>
            </a:r>
            <a:r>
              <a:rPr lang="zh-CN" altLang="zh-CN" sz="2800" kern="100" dirty="0">
                <a:latin typeface="仿宋" panose="02010609060101010101" pitchFamily="49" charset="-122"/>
                <a:ea typeface="仿宋" panose="02010609060101010101" pitchFamily="49" charset="-122"/>
              </a:rPr>
              <a:t>年美国电影《摩登时代》的主题。该电影</a:t>
            </a:r>
            <a:r>
              <a:rPr lang="en-US" altLang="zh-CN" sz="2800" kern="100" dirty="0">
                <a:latin typeface="仿宋" panose="02010609060101010101" pitchFamily="49" charset="-122"/>
                <a:ea typeface="仿宋" panose="02010609060101010101" pitchFamily="49" charset="-122"/>
              </a:rPr>
              <a:t>(</a:t>
            </a:r>
            <a:r>
              <a:rPr lang="zh-CN" altLang="zh-CN" sz="2800" kern="100" dirty="0">
                <a:latin typeface="仿宋" panose="02010609060101010101" pitchFamily="49" charset="-122"/>
                <a:ea typeface="仿宋" panose="02010609060101010101" pitchFamily="49" charset="-122"/>
              </a:rPr>
              <a:t>　　</a:t>
            </a:r>
            <a:r>
              <a:rPr lang="en-US" altLang="zh-CN" sz="2800" kern="100" dirty="0">
                <a:latin typeface="仿宋" panose="02010609060101010101" pitchFamily="49" charset="-122"/>
                <a:ea typeface="仿宋" panose="02010609060101010101" pitchFamily="49" charset="-122"/>
              </a:rPr>
              <a:t>)</a:t>
            </a:r>
            <a:endParaRPr lang="zh-CN" altLang="zh-CN" sz="2800" kern="100" dirty="0">
              <a:latin typeface="仿宋" panose="02010609060101010101" pitchFamily="49" charset="-122"/>
              <a:ea typeface="仿宋" panose="02010609060101010101" pitchFamily="49" charset="-122"/>
            </a:endParaRPr>
          </a:p>
          <a:p>
            <a:pPr marL="200025" algn="just">
              <a:lnSpc>
                <a:spcPct val="150000"/>
              </a:lnSpc>
              <a:spcAft>
                <a:spcPts val="0"/>
              </a:spcAft>
            </a:pPr>
            <a:r>
              <a:rPr lang="en-US" altLang="zh-CN" sz="2800" kern="100" dirty="0">
                <a:latin typeface="仿宋" panose="02010609060101010101" pitchFamily="49" charset="-122"/>
                <a:ea typeface="仿宋" panose="02010609060101010101" pitchFamily="49" charset="-122"/>
              </a:rPr>
              <a:t>A</a:t>
            </a:r>
            <a:r>
              <a:rPr lang="zh-CN" altLang="zh-CN" sz="2800" kern="100" dirty="0">
                <a:latin typeface="仿宋" panose="02010609060101010101" pitchFamily="49" charset="-122"/>
                <a:ea typeface="仿宋" panose="02010609060101010101" pitchFamily="49" charset="-122"/>
              </a:rPr>
              <a:t>．肯定了工业革命带来的巨大进步</a:t>
            </a:r>
            <a:endParaRPr lang="zh-CN" altLang="zh-CN" sz="2800" kern="100" dirty="0">
              <a:latin typeface="仿宋" panose="02010609060101010101" pitchFamily="49" charset="-122"/>
              <a:ea typeface="仿宋" panose="02010609060101010101" pitchFamily="49" charset="-122"/>
            </a:endParaRPr>
          </a:p>
          <a:p>
            <a:pPr marL="200025" algn="just">
              <a:lnSpc>
                <a:spcPct val="150000"/>
              </a:lnSpc>
              <a:spcAft>
                <a:spcPts val="0"/>
              </a:spcAft>
            </a:pPr>
            <a:r>
              <a:rPr lang="en-US" altLang="zh-CN" sz="2800" kern="100" dirty="0">
                <a:latin typeface="仿宋" panose="02010609060101010101" pitchFamily="49" charset="-122"/>
                <a:ea typeface="仿宋" panose="02010609060101010101" pitchFamily="49" charset="-122"/>
              </a:rPr>
              <a:t>B</a:t>
            </a:r>
            <a:r>
              <a:rPr lang="zh-CN" altLang="zh-CN" sz="2800" kern="100" dirty="0">
                <a:latin typeface="仿宋" panose="02010609060101010101" pitchFamily="49" charset="-122"/>
                <a:ea typeface="仿宋" panose="02010609060101010101" pitchFamily="49" charset="-122"/>
              </a:rPr>
              <a:t>．揭示了工人被机器所异化的命运</a:t>
            </a:r>
            <a:endParaRPr lang="zh-CN" altLang="zh-CN" sz="2800" kern="100" dirty="0">
              <a:latin typeface="仿宋" panose="02010609060101010101" pitchFamily="49" charset="-122"/>
              <a:ea typeface="仿宋" panose="02010609060101010101" pitchFamily="49" charset="-122"/>
            </a:endParaRPr>
          </a:p>
          <a:p>
            <a:pPr marL="200025" algn="just">
              <a:lnSpc>
                <a:spcPct val="150000"/>
              </a:lnSpc>
              <a:spcAft>
                <a:spcPts val="0"/>
              </a:spcAft>
            </a:pPr>
            <a:r>
              <a:rPr lang="en-US" altLang="zh-CN" sz="2800" kern="100" dirty="0">
                <a:latin typeface="仿宋" panose="02010609060101010101" pitchFamily="49" charset="-122"/>
                <a:ea typeface="仿宋" panose="02010609060101010101" pitchFamily="49" charset="-122"/>
              </a:rPr>
              <a:t>C</a:t>
            </a:r>
            <a:r>
              <a:rPr lang="zh-CN" altLang="zh-CN" sz="2800" kern="100" dirty="0">
                <a:latin typeface="仿宋" panose="02010609060101010101" pitchFamily="49" charset="-122"/>
                <a:ea typeface="仿宋" panose="02010609060101010101" pitchFamily="49" charset="-122"/>
              </a:rPr>
              <a:t>．宣传了《全国工业复兴法》的成效</a:t>
            </a:r>
            <a:endParaRPr lang="zh-CN" altLang="zh-CN" sz="2800" kern="100" dirty="0">
              <a:latin typeface="仿宋" panose="02010609060101010101" pitchFamily="49" charset="-122"/>
              <a:ea typeface="仿宋" panose="02010609060101010101" pitchFamily="49" charset="-122"/>
            </a:endParaRPr>
          </a:p>
          <a:p>
            <a:pPr marL="200025" algn="just">
              <a:lnSpc>
                <a:spcPct val="150000"/>
              </a:lnSpc>
              <a:spcAft>
                <a:spcPts val="0"/>
              </a:spcAft>
            </a:pPr>
            <a:r>
              <a:rPr lang="en-US" altLang="zh-CN" sz="2800" kern="100" dirty="0">
                <a:latin typeface="仿宋" panose="02010609060101010101" pitchFamily="49" charset="-122"/>
                <a:ea typeface="仿宋" panose="02010609060101010101" pitchFamily="49" charset="-122"/>
              </a:rPr>
              <a:t>D</a:t>
            </a:r>
            <a:r>
              <a:rPr lang="zh-CN" altLang="zh-CN" sz="2800" kern="100" dirty="0">
                <a:latin typeface="仿宋" panose="02010609060101010101" pitchFamily="49" charset="-122"/>
                <a:ea typeface="仿宋" panose="02010609060101010101" pitchFamily="49" charset="-122"/>
              </a:rPr>
              <a:t>．以悲剧手法描绘了工人的生活状况</a:t>
            </a:r>
            <a:endParaRPr lang="zh-CN" altLang="zh-CN" sz="2800" kern="100" dirty="0">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rotWithShape="1">
          <a:blip r:embed="rId1"/>
          <a:srcRect l="50750" t="22958" r="29572" b="31041"/>
          <a:stretch>
            <a:fillRect/>
          </a:stretch>
        </p:blipFill>
        <p:spPr>
          <a:xfrm>
            <a:off x="8254129" y="1248153"/>
            <a:ext cx="3689676" cy="48492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7645" y="1256462"/>
            <a:ext cx="10981509" cy="4515660"/>
          </a:xfrm>
          <a:prstGeom prst="rect">
            <a:avLst/>
          </a:prstGeom>
        </p:spPr>
        <p:txBody>
          <a:bodyPr wrap="square">
            <a:spAutoFit/>
          </a:bodyPr>
          <a:lstStyle/>
          <a:p>
            <a:pPr marL="200025" indent="-200025" algn="just">
              <a:lnSpc>
                <a:spcPct val="150000"/>
              </a:lnSpc>
              <a:spcAft>
                <a:spcPts val="0"/>
              </a:spcAft>
            </a:pPr>
            <a:r>
              <a:rPr lang="en-US" altLang="zh-CN" sz="2800" kern="100" dirty="0">
                <a:latin typeface="仿宋" panose="02010609060101010101" pitchFamily="49" charset="-122"/>
                <a:ea typeface="仿宋" panose="02010609060101010101" pitchFamily="49" charset="-122"/>
              </a:rPr>
              <a:t>20</a:t>
            </a:r>
            <a:r>
              <a:rPr lang="zh-CN" altLang="zh-CN" sz="2800" kern="100" dirty="0">
                <a:latin typeface="仿宋" panose="02010609060101010101" pitchFamily="49" charset="-122"/>
                <a:ea typeface="仿宋" panose="02010609060101010101" pitchFamily="49" charset="-122"/>
              </a:rPr>
              <a:t>世纪</a:t>
            </a:r>
            <a:r>
              <a:rPr lang="en-US" altLang="zh-CN" sz="2800" kern="100" dirty="0">
                <a:latin typeface="仿宋" panose="02010609060101010101" pitchFamily="49" charset="-122"/>
                <a:ea typeface="仿宋" panose="02010609060101010101" pitchFamily="49" charset="-122"/>
              </a:rPr>
              <a:t>30</a:t>
            </a:r>
            <a:r>
              <a:rPr lang="zh-CN" altLang="zh-CN" sz="2800" kern="100" dirty="0">
                <a:latin typeface="仿宋" panose="02010609060101010101" pitchFamily="49" charset="-122"/>
                <a:ea typeface="仿宋" panose="02010609060101010101" pitchFamily="49" charset="-122"/>
              </a:rPr>
              <a:t>年代，美国每周有成千上万的人去电影院，轻歌曼舞的幻想型影片备受欢迎，当红童星秀兰·邓波儿通常在电影中扮演孤儿去感化富人。这一现象</a:t>
            </a:r>
            <a:r>
              <a:rPr lang="en-US" altLang="zh-CN" sz="2800" kern="100" dirty="0">
                <a:latin typeface="仿宋" panose="02010609060101010101" pitchFamily="49" charset="-122"/>
                <a:ea typeface="仿宋" panose="02010609060101010101" pitchFamily="49" charset="-122"/>
              </a:rPr>
              <a:t>(</a:t>
            </a:r>
            <a:r>
              <a:rPr lang="zh-CN" altLang="zh-CN" sz="2800" kern="100" dirty="0">
                <a:latin typeface="仿宋" panose="02010609060101010101" pitchFamily="49" charset="-122"/>
                <a:ea typeface="仿宋" panose="02010609060101010101" pitchFamily="49" charset="-122"/>
              </a:rPr>
              <a:t>　　</a:t>
            </a:r>
            <a:r>
              <a:rPr lang="en-US" altLang="zh-CN" sz="2800" kern="100" dirty="0">
                <a:latin typeface="仿宋" panose="02010609060101010101" pitchFamily="49" charset="-122"/>
                <a:ea typeface="仿宋" panose="02010609060101010101" pitchFamily="49" charset="-122"/>
              </a:rPr>
              <a:t>)</a:t>
            </a:r>
            <a:endParaRPr lang="zh-CN" altLang="zh-CN" sz="2800" kern="100" dirty="0">
              <a:latin typeface="仿宋" panose="02010609060101010101" pitchFamily="49" charset="-122"/>
              <a:ea typeface="仿宋" panose="02010609060101010101" pitchFamily="49" charset="-122"/>
            </a:endParaRPr>
          </a:p>
          <a:p>
            <a:pPr marL="200025" algn="just">
              <a:lnSpc>
                <a:spcPct val="150000"/>
              </a:lnSpc>
              <a:spcAft>
                <a:spcPts val="0"/>
              </a:spcAft>
              <a:tabLst>
                <a:tab pos="2628900" algn="l"/>
              </a:tabLst>
            </a:pPr>
            <a:r>
              <a:rPr lang="en-US" altLang="zh-CN" sz="2800" kern="100" dirty="0">
                <a:latin typeface="仿宋" panose="02010609060101010101" pitchFamily="49" charset="-122"/>
                <a:ea typeface="仿宋" panose="02010609060101010101" pitchFamily="49" charset="-122"/>
              </a:rPr>
              <a:t>A</a:t>
            </a:r>
            <a:r>
              <a:rPr lang="zh-CN" altLang="zh-CN" sz="2800" kern="100" dirty="0">
                <a:latin typeface="仿宋" panose="02010609060101010101" pitchFamily="49" charset="-122"/>
                <a:ea typeface="仿宋" panose="02010609060101010101" pitchFamily="49" charset="-122"/>
              </a:rPr>
              <a:t>．表明了新政已使全国重现繁荣的景象</a:t>
            </a:r>
            <a:endParaRPr lang="en-US" altLang="zh-CN" sz="2800" kern="100" dirty="0">
              <a:latin typeface="仿宋" panose="02010609060101010101" pitchFamily="49" charset="-122"/>
              <a:ea typeface="仿宋" panose="02010609060101010101" pitchFamily="49" charset="-122"/>
            </a:endParaRPr>
          </a:p>
          <a:p>
            <a:pPr marL="200025" algn="just">
              <a:lnSpc>
                <a:spcPct val="150000"/>
              </a:lnSpc>
              <a:spcAft>
                <a:spcPts val="0"/>
              </a:spcAft>
              <a:tabLst>
                <a:tab pos="2628900" algn="l"/>
              </a:tabLst>
            </a:pPr>
            <a:r>
              <a:rPr lang="en-US" altLang="zh-CN" sz="2800" kern="100" dirty="0">
                <a:latin typeface="仿宋" panose="02010609060101010101" pitchFamily="49" charset="-122"/>
                <a:ea typeface="仿宋" panose="02010609060101010101" pitchFamily="49" charset="-122"/>
              </a:rPr>
              <a:t>B</a:t>
            </a:r>
            <a:r>
              <a:rPr lang="zh-CN" altLang="zh-CN" sz="2800" kern="100" dirty="0">
                <a:latin typeface="仿宋" panose="02010609060101010101" pitchFamily="49" charset="-122"/>
                <a:ea typeface="仿宋" panose="02010609060101010101" pitchFamily="49" charset="-122"/>
              </a:rPr>
              <a:t>．体现了民众身陷危机淡定应对的精神</a:t>
            </a:r>
            <a:endParaRPr lang="zh-CN" altLang="zh-CN" sz="2800" kern="100" dirty="0">
              <a:latin typeface="仿宋" panose="02010609060101010101" pitchFamily="49" charset="-122"/>
              <a:ea typeface="仿宋" panose="02010609060101010101" pitchFamily="49" charset="-122"/>
            </a:endParaRPr>
          </a:p>
          <a:p>
            <a:pPr marL="200025" algn="just">
              <a:lnSpc>
                <a:spcPct val="150000"/>
              </a:lnSpc>
              <a:spcAft>
                <a:spcPts val="0"/>
              </a:spcAft>
              <a:tabLst>
                <a:tab pos="2628900" algn="l"/>
              </a:tabLst>
            </a:pPr>
            <a:r>
              <a:rPr lang="en-US" altLang="zh-CN" sz="2800" kern="100" dirty="0">
                <a:latin typeface="仿宋" panose="02010609060101010101" pitchFamily="49" charset="-122"/>
                <a:ea typeface="仿宋" panose="02010609060101010101" pitchFamily="49" charset="-122"/>
              </a:rPr>
              <a:t>C</a:t>
            </a:r>
            <a:r>
              <a:rPr lang="zh-CN" altLang="zh-CN" sz="2800" kern="100" dirty="0">
                <a:latin typeface="仿宋" panose="02010609060101010101" pitchFamily="49" charset="-122"/>
                <a:ea typeface="仿宋" panose="02010609060101010101" pitchFamily="49" charset="-122"/>
              </a:rPr>
              <a:t>．反映了民众逃避现实希求慰藉的心态</a:t>
            </a:r>
            <a:endParaRPr lang="en-US" altLang="zh-CN" sz="2800" kern="100" dirty="0">
              <a:latin typeface="仿宋" panose="02010609060101010101" pitchFamily="49" charset="-122"/>
              <a:ea typeface="仿宋" panose="02010609060101010101" pitchFamily="49" charset="-122"/>
            </a:endParaRPr>
          </a:p>
          <a:p>
            <a:pPr marL="200025" algn="just">
              <a:lnSpc>
                <a:spcPct val="150000"/>
              </a:lnSpc>
              <a:spcAft>
                <a:spcPts val="0"/>
              </a:spcAft>
              <a:tabLst>
                <a:tab pos="2628900" algn="l"/>
              </a:tabLst>
            </a:pPr>
            <a:r>
              <a:rPr lang="en-US" altLang="zh-CN" sz="2800" kern="100" dirty="0">
                <a:latin typeface="仿宋" panose="02010609060101010101" pitchFamily="49" charset="-122"/>
                <a:ea typeface="仿宋" panose="02010609060101010101" pitchFamily="49" charset="-122"/>
              </a:rPr>
              <a:t>D</a:t>
            </a:r>
            <a:r>
              <a:rPr lang="zh-CN" altLang="zh-CN" sz="2800" kern="100" dirty="0">
                <a:latin typeface="仿宋" panose="02010609060101010101" pitchFamily="49" charset="-122"/>
                <a:ea typeface="仿宋" panose="02010609060101010101" pitchFamily="49" charset="-122"/>
              </a:rPr>
              <a:t>．说明了现代主义艺术得到社会的认同</a:t>
            </a:r>
            <a:endParaRPr lang="zh-CN" altLang="zh-CN" sz="2800" kern="100" dirty="0">
              <a:latin typeface="仿宋" panose="02010609060101010101" pitchFamily="49" charset="-122"/>
              <a:ea typeface="仿宋"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8274" y="848004"/>
            <a:ext cx="10746378" cy="5161991"/>
          </a:xfrm>
          <a:prstGeom prst="rect">
            <a:avLst/>
          </a:prstGeom>
        </p:spPr>
        <p:txBody>
          <a:bodyPr wrap="square">
            <a:spAutoFit/>
          </a:bodyPr>
          <a:lstStyle/>
          <a:p>
            <a:pPr>
              <a:lnSpc>
                <a:spcPct val="150000"/>
              </a:lnSpc>
            </a:pPr>
            <a:r>
              <a:rPr lang="zh-CN" altLang="en-US" sz="2800" kern="100" dirty="0">
                <a:latin typeface="仿宋" panose="02010609060101010101" pitchFamily="49" charset="-122"/>
                <a:ea typeface="仿宋" panose="02010609060101010101" pitchFamily="49" charset="-122"/>
              </a:rPr>
              <a:t>20世纪20年代，上海成为中国电影的制作中心，当时上海放映的各种影片中，外国片与国产片比例约为2:1；而在北京和天津，这一比例高达5:1甚至6:1．上海与京津放映中外电影比例不同，能够说明这一现象的应是(　　)</a:t>
            </a:r>
            <a:endParaRPr lang="zh-CN" altLang="en-US" sz="2800" kern="100" dirty="0">
              <a:latin typeface="仿宋" panose="02010609060101010101" pitchFamily="49" charset="-122"/>
              <a:ea typeface="仿宋" panose="02010609060101010101" pitchFamily="49" charset="-122"/>
            </a:endParaRPr>
          </a:p>
          <a:p>
            <a:pPr>
              <a:lnSpc>
                <a:spcPct val="150000"/>
              </a:lnSpc>
            </a:pPr>
            <a:r>
              <a:rPr lang="zh-CN" altLang="en-US" sz="2800" kern="100" dirty="0">
                <a:latin typeface="仿宋" panose="02010609060101010101" pitchFamily="49" charset="-122"/>
                <a:ea typeface="仿宋" panose="02010609060101010101" pitchFamily="49" charset="-122"/>
              </a:rPr>
              <a:t>A．外国电影的制作水平较高       	</a:t>
            </a:r>
            <a:endParaRPr lang="en-US" altLang="zh-CN" sz="2800" kern="100" dirty="0">
              <a:latin typeface="仿宋" panose="02010609060101010101" pitchFamily="49" charset="-122"/>
              <a:ea typeface="仿宋" panose="02010609060101010101" pitchFamily="49" charset="-122"/>
            </a:endParaRPr>
          </a:p>
          <a:p>
            <a:pPr>
              <a:lnSpc>
                <a:spcPct val="150000"/>
              </a:lnSpc>
            </a:pPr>
            <a:r>
              <a:rPr lang="zh-CN" altLang="en-US" sz="2800" kern="100" dirty="0">
                <a:latin typeface="仿宋" panose="02010609060101010101" pitchFamily="49" charset="-122"/>
                <a:ea typeface="仿宋" panose="02010609060101010101" pitchFamily="49" charset="-122"/>
              </a:rPr>
              <a:t>B．京津民众对外来事物更具热情</a:t>
            </a:r>
            <a:endParaRPr lang="zh-CN" altLang="en-US" sz="2800" kern="100" dirty="0">
              <a:latin typeface="仿宋" panose="02010609060101010101" pitchFamily="49" charset="-122"/>
              <a:ea typeface="仿宋" panose="02010609060101010101" pitchFamily="49" charset="-122"/>
            </a:endParaRPr>
          </a:p>
          <a:p>
            <a:pPr>
              <a:lnSpc>
                <a:spcPct val="150000"/>
              </a:lnSpc>
            </a:pPr>
            <a:r>
              <a:rPr lang="zh-CN" altLang="en-US" sz="2800" kern="100" dirty="0">
                <a:latin typeface="仿宋" panose="02010609060101010101" pitchFamily="49" charset="-122"/>
                <a:ea typeface="仿宋" panose="02010609060101010101" pitchFamily="49" charset="-122"/>
              </a:rPr>
              <a:t>C．中国电影拷贝流通税费重       	</a:t>
            </a:r>
            <a:endParaRPr lang="en-US" altLang="zh-CN" sz="2800" kern="100" dirty="0">
              <a:latin typeface="仿宋" panose="02010609060101010101" pitchFamily="49" charset="-122"/>
              <a:ea typeface="仿宋" panose="02010609060101010101" pitchFamily="49" charset="-122"/>
            </a:endParaRPr>
          </a:p>
          <a:p>
            <a:pPr>
              <a:lnSpc>
                <a:spcPct val="150000"/>
              </a:lnSpc>
            </a:pPr>
            <a:r>
              <a:rPr lang="zh-CN" altLang="en-US" sz="2800" kern="100" dirty="0">
                <a:latin typeface="仿宋" panose="02010609060101010101" pitchFamily="49" charset="-122"/>
                <a:ea typeface="仿宋" panose="02010609060101010101" pitchFamily="49" charset="-122"/>
              </a:rPr>
              <a:t>D．上海民众的社会心态更为开放</a:t>
            </a:r>
            <a:endParaRPr lang="zh-CN" altLang="en-US" sz="2800" kern="100" dirty="0">
              <a:latin typeface="仿宋" panose="02010609060101010101" pitchFamily="49" charset="-122"/>
              <a:ea typeface="仿宋"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9233" y="0"/>
            <a:ext cx="10067109"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8848" y="661768"/>
            <a:ext cx="10814304" cy="1957524"/>
          </a:xfrm>
          <a:prstGeom prst="rect">
            <a:avLst/>
          </a:prstGeom>
        </p:spPr>
        <p:txBody>
          <a:bodyPr wrap="square">
            <a:spAutoFit/>
          </a:bodyPr>
          <a:lstStyle/>
          <a:p>
            <a:pPr marL="266700" indent="-266700" algn="just">
              <a:lnSpc>
                <a:spcPct val="150000"/>
              </a:lnSpc>
            </a:pPr>
            <a:r>
              <a:rPr lang="en-US" altLang="zh-CN" sz="2800" kern="100" dirty="0">
                <a:latin typeface="仿宋" panose="02010609060101010101" pitchFamily="49" charset="-122"/>
                <a:ea typeface="仿宋" panose="02010609060101010101" pitchFamily="49" charset="-122"/>
              </a:rPr>
              <a:t> </a:t>
            </a:r>
            <a:r>
              <a:rPr lang="zh-CN" altLang="zh-CN" sz="2800" kern="100" dirty="0">
                <a:latin typeface="仿宋" panose="02010609060101010101" pitchFamily="49" charset="-122"/>
                <a:ea typeface="仿宋" panose="02010609060101010101" pitchFamily="49" charset="-122"/>
              </a:rPr>
              <a:t>有文学家宣称：“我赋予古老文字以赤色，不再有元老！不再有平民！我在墨水瓶里掀起风暴。”他的文学理念属于</a:t>
            </a:r>
            <a:r>
              <a:rPr lang="en-US" altLang="zh-CN" sz="2800" kern="100" dirty="0">
                <a:latin typeface="仿宋" panose="02010609060101010101" pitchFamily="49" charset="-122"/>
                <a:ea typeface="仿宋" panose="02010609060101010101" pitchFamily="49" charset="-122"/>
              </a:rPr>
              <a:t>(</a:t>
            </a:r>
            <a:r>
              <a:rPr lang="zh-CN" altLang="zh-CN" sz="2800" kern="100" dirty="0">
                <a:latin typeface="仿宋" panose="02010609060101010101" pitchFamily="49" charset="-122"/>
                <a:ea typeface="仿宋" panose="02010609060101010101" pitchFamily="49" charset="-122"/>
              </a:rPr>
              <a:t>　　</a:t>
            </a:r>
            <a:r>
              <a:rPr lang="en-US" altLang="zh-CN" sz="2800" kern="100" dirty="0">
                <a:latin typeface="仿宋" panose="02010609060101010101" pitchFamily="49" charset="-122"/>
                <a:ea typeface="仿宋" panose="02010609060101010101" pitchFamily="49" charset="-122"/>
              </a:rPr>
              <a:t>)</a:t>
            </a:r>
            <a:endParaRPr lang="zh-CN" altLang="zh-CN" sz="2800" kern="100" dirty="0">
              <a:latin typeface="仿宋" panose="02010609060101010101" pitchFamily="49" charset="-122"/>
              <a:ea typeface="仿宋" panose="02010609060101010101" pitchFamily="49" charset="-122"/>
            </a:endParaRPr>
          </a:p>
          <a:p>
            <a:pPr marL="266700" algn="just">
              <a:lnSpc>
                <a:spcPct val="150000"/>
              </a:lnSpc>
              <a:tabLst>
                <a:tab pos="2628265" algn="l"/>
              </a:tabLst>
            </a:pPr>
            <a:r>
              <a:rPr lang="en-US" altLang="zh-CN" sz="2800" kern="100" dirty="0">
                <a:latin typeface="仿宋" panose="02010609060101010101" pitchFamily="49" charset="-122"/>
                <a:ea typeface="仿宋" panose="02010609060101010101" pitchFamily="49" charset="-122"/>
              </a:rPr>
              <a:t>A</a:t>
            </a:r>
            <a:r>
              <a:rPr lang="zh-CN" altLang="zh-CN" sz="2800" kern="100" dirty="0">
                <a:latin typeface="仿宋" panose="02010609060101010101" pitchFamily="49" charset="-122"/>
                <a:ea typeface="仿宋" panose="02010609060101010101" pitchFamily="49" charset="-122"/>
              </a:rPr>
              <a:t>．浪漫主义</a:t>
            </a:r>
            <a:r>
              <a:rPr lang="en-US" altLang="zh-CN" sz="2800" kern="100" dirty="0">
                <a:latin typeface="仿宋" panose="02010609060101010101" pitchFamily="49" charset="-122"/>
                <a:ea typeface="仿宋" panose="02010609060101010101" pitchFamily="49" charset="-122"/>
              </a:rPr>
              <a:t>      B</a:t>
            </a:r>
            <a:r>
              <a:rPr lang="zh-CN" altLang="zh-CN" sz="2800" kern="100" dirty="0">
                <a:latin typeface="仿宋" panose="02010609060101010101" pitchFamily="49" charset="-122"/>
                <a:ea typeface="仿宋" panose="02010609060101010101" pitchFamily="49" charset="-122"/>
              </a:rPr>
              <a:t>．现代主义</a:t>
            </a:r>
            <a:r>
              <a:rPr lang="en-US" altLang="zh-CN" sz="2800" kern="100" dirty="0">
                <a:latin typeface="仿宋" panose="02010609060101010101" pitchFamily="49" charset="-122"/>
                <a:ea typeface="仿宋" panose="02010609060101010101" pitchFamily="49" charset="-122"/>
              </a:rPr>
              <a:t>    C</a:t>
            </a:r>
            <a:r>
              <a:rPr lang="zh-CN" altLang="zh-CN" sz="2800" kern="100" dirty="0">
                <a:latin typeface="仿宋" panose="02010609060101010101" pitchFamily="49" charset="-122"/>
                <a:ea typeface="仿宋" panose="02010609060101010101" pitchFamily="49" charset="-122"/>
              </a:rPr>
              <a:t>．现实主义</a:t>
            </a:r>
            <a:r>
              <a:rPr lang="en-US" altLang="zh-CN" sz="2800" kern="100" dirty="0">
                <a:latin typeface="仿宋" panose="02010609060101010101" pitchFamily="49" charset="-122"/>
                <a:ea typeface="仿宋" panose="02010609060101010101" pitchFamily="49" charset="-122"/>
              </a:rPr>
              <a:t>        D</a:t>
            </a:r>
            <a:r>
              <a:rPr lang="zh-CN" altLang="zh-CN" sz="2800" kern="100" dirty="0">
                <a:latin typeface="仿宋" panose="02010609060101010101" pitchFamily="49" charset="-122"/>
                <a:ea typeface="仿宋" panose="02010609060101010101" pitchFamily="49" charset="-122"/>
              </a:rPr>
              <a:t>．古典主义</a:t>
            </a:r>
            <a:endParaRPr lang="zh-CN" altLang="zh-CN" sz="2800" kern="100" dirty="0">
              <a:latin typeface="仿宋" panose="02010609060101010101" pitchFamily="49" charset="-122"/>
              <a:ea typeface="仿宋" panose="02010609060101010101" pitchFamily="49" charset="-122"/>
            </a:endParaRPr>
          </a:p>
        </p:txBody>
      </p:sp>
      <p:sp>
        <p:nvSpPr>
          <p:cNvPr id="3" name="矩形 2"/>
          <p:cNvSpPr/>
          <p:nvPr/>
        </p:nvSpPr>
        <p:spPr>
          <a:xfrm>
            <a:off x="688848" y="3087689"/>
            <a:ext cx="10814304" cy="3108543"/>
          </a:xfrm>
          <a:prstGeom prst="rect">
            <a:avLst/>
          </a:prstGeom>
        </p:spPr>
        <p:txBody>
          <a:bodyPr wrap="square">
            <a:spAutoFit/>
          </a:bodyPr>
          <a:lstStyle/>
          <a:p>
            <a:pPr marL="200025" indent="-200025" algn="just">
              <a:lnSpc>
                <a:spcPct val="150000"/>
              </a:lnSpc>
            </a:pPr>
            <a:r>
              <a:rPr lang="zh-CN" altLang="zh-CN" sz="2800" kern="100" dirty="0">
                <a:latin typeface="仿宋" panose="02010609060101010101" pitchFamily="49" charset="-122"/>
                <a:ea typeface="仿宋" panose="02010609060101010101" pitchFamily="49" charset="-122"/>
              </a:rPr>
              <a:t>卢卡契在评论</a:t>
            </a:r>
            <a:r>
              <a:rPr lang="en-US" altLang="zh-CN" sz="2800" kern="100" dirty="0">
                <a:latin typeface="仿宋" panose="02010609060101010101" pitchFamily="49" charset="-122"/>
                <a:ea typeface="仿宋" panose="02010609060101010101" pitchFamily="49" charset="-122"/>
              </a:rPr>
              <a:t>19</a:t>
            </a:r>
            <a:r>
              <a:rPr lang="zh-CN" altLang="zh-CN" sz="2800" kern="100" dirty="0">
                <a:latin typeface="仿宋" panose="02010609060101010101" pitchFamily="49" charset="-122"/>
                <a:ea typeface="仿宋" panose="02010609060101010101" pitchFamily="49" charset="-122"/>
              </a:rPr>
              <a:t>世纪某一作家时认为：“（他的）伟大之处在于，尽管他有那些政治与意识形态上的偏见，他依然用未受污染的眼睛观察所产生的矛盾，并忠实地描述他们。”据此判断，这一评论所指的作家是</a:t>
            </a:r>
            <a:r>
              <a:rPr lang="en-US" altLang="zh-CN" sz="2800" kern="100" dirty="0">
                <a:latin typeface="仿宋" panose="02010609060101010101" pitchFamily="49" charset="-122"/>
                <a:ea typeface="仿宋" panose="02010609060101010101" pitchFamily="49" charset="-122"/>
              </a:rPr>
              <a:t> (</a:t>
            </a:r>
            <a:r>
              <a:rPr lang="zh-CN" altLang="zh-CN" sz="2800" kern="100" dirty="0">
                <a:latin typeface="仿宋" panose="02010609060101010101" pitchFamily="49" charset="-122"/>
                <a:ea typeface="仿宋" panose="02010609060101010101" pitchFamily="49" charset="-122"/>
              </a:rPr>
              <a:t>　　</a:t>
            </a:r>
            <a:r>
              <a:rPr lang="en-US" altLang="zh-CN" sz="2800" kern="100" dirty="0">
                <a:latin typeface="仿宋" panose="02010609060101010101" pitchFamily="49" charset="-122"/>
                <a:ea typeface="仿宋" panose="02010609060101010101" pitchFamily="49" charset="-122"/>
              </a:rPr>
              <a:t>)</a:t>
            </a:r>
            <a:endParaRPr lang="zh-CN" altLang="zh-CN" sz="2800" kern="100" dirty="0">
              <a:latin typeface="仿宋" panose="02010609060101010101" pitchFamily="49" charset="-122"/>
              <a:ea typeface="仿宋" panose="02010609060101010101" pitchFamily="49" charset="-122"/>
            </a:endParaRPr>
          </a:p>
          <a:p>
            <a:r>
              <a:rPr lang="en-US" altLang="zh-CN" sz="2800" kern="100" dirty="0">
                <a:latin typeface="仿宋" panose="02010609060101010101" pitchFamily="49" charset="-122"/>
                <a:ea typeface="仿宋" panose="02010609060101010101" pitchFamily="49" charset="-122"/>
              </a:rPr>
              <a:t>A</a:t>
            </a:r>
            <a:r>
              <a:rPr lang="zh-CN" altLang="zh-CN" sz="2800" kern="100" dirty="0">
                <a:latin typeface="仿宋" panose="02010609060101010101" pitchFamily="49" charset="-122"/>
                <a:ea typeface="仿宋" panose="02010609060101010101" pitchFamily="49" charset="-122"/>
              </a:rPr>
              <a:t>．拜伦</a:t>
            </a:r>
            <a:r>
              <a:rPr lang="en-US" altLang="zh-CN" sz="2800" kern="100" dirty="0">
                <a:latin typeface="仿宋" panose="02010609060101010101" pitchFamily="49" charset="-122"/>
                <a:ea typeface="仿宋" panose="02010609060101010101" pitchFamily="49" charset="-122"/>
              </a:rPr>
              <a:t>       B</a:t>
            </a:r>
            <a:r>
              <a:rPr lang="zh-CN" altLang="zh-CN" sz="2800" kern="100" dirty="0">
                <a:latin typeface="仿宋" panose="02010609060101010101" pitchFamily="49" charset="-122"/>
                <a:ea typeface="仿宋" panose="02010609060101010101" pitchFamily="49" charset="-122"/>
              </a:rPr>
              <a:t>．巴尔扎克</a:t>
            </a:r>
            <a:r>
              <a:rPr lang="en-US" altLang="zh-CN" sz="2800" kern="100" dirty="0">
                <a:latin typeface="仿宋" panose="02010609060101010101" pitchFamily="49" charset="-122"/>
                <a:ea typeface="仿宋" panose="02010609060101010101" pitchFamily="49" charset="-122"/>
              </a:rPr>
              <a:t>     	C</a:t>
            </a:r>
            <a:r>
              <a:rPr lang="zh-CN" altLang="zh-CN" sz="2800" kern="100" dirty="0">
                <a:latin typeface="仿宋" panose="02010609060101010101" pitchFamily="49" charset="-122"/>
                <a:ea typeface="仿宋" panose="02010609060101010101" pitchFamily="49" charset="-122"/>
              </a:rPr>
              <a:t>．薄伽丘</a:t>
            </a:r>
            <a:r>
              <a:rPr lang="en-US" altLang="zh-CN" sz="2800" kern="100" dirty="0">
                <a:latin typeface="仿宋" panose="02010609060101010101" pitchFamily="49" charset="-122"/>
                <a:ea typeface="仿宋" panose="02010609060101010101" pitchFamily="49" charset="-122"/>
              </a:rPr>
              <a:t>       D</a:t>
            </a:r>
            <a:r>
              <a:rPr lang="zh-CN" altLang="zh-CN" sz="2800" kern="100" dirty="0">
                <a:latin typeface="仿宋" panose="02010609060101010101" pitchFamily="49" charset="-122"/>
                <a:ea typeface="仿宋" panose="02010609060101010101" pitchFamily="49" charset="-122"/>
              </a:rPr>
              <a:t>．莎士比亚</a:t>
            </a:r>
            <a:endParaRPr lang="zh-CN" altLang="en-US" sz="2800" kern="100" dirty="0">
              <a:latin typeface="仿宋" panose="02010609060101010101" pitchFamily="49" charset="-122"/>
              <a:ea typeface="仿宋"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9269" y="946677"/>
            <a:ext cx="10833462" cy="4515660"/>
          </a:xfrm>
          <a:prstGeom prst="rect">
            <a:avLst/>
          </a:prstGeom>
        </p:spPr>
        <p:txBody>
          <a:bodyPr wrap="square">
            <a:spAutoFit/>
          </a:bodyPr>
          <a:lstStyle/>
          <a:p>
            <a:pPr marL="266700" indent="-266700" algn="just">
              <a:lnSpc>
                <a:spcPct val="150000"/>
              </a:lnSpc>
              <a:spcAft>
                <a:spcPts val="0"/>
              </a:spcAft>
            </a:pPr>
            <a:r>
              <a:rPr lang="en-US" altLang="zh-CN" sz="2800" kern="100" dirty="0">
                <a:latin typeface="仿宋" panose="02010609060101010101" pitchFamily="49" charset="-122"/>
                <a:ea typeface="仿宋" panose="02010609060101010101" pitchFamily="49" charset="-122"/>
              </a:rPr>
              <a:t>	</a:t>
            </a:r>
            <a:r>
              <a:rPr lang="zh-CN" altLang="zh-CN" sz="2800" kern="100" dirty="0">
                <a:latin typeface="仿宋" panose="02010609060101010101" pitchFamily="49" charset="-122"/>
                <a:ea typeface="仿宋" panose="02010609060101010101" pitchFamily="49" charset="-122"/>
              </a:rPr>
              <a:t>近代某画家的油画中这样描绘：画面中央矗立着天主教堂，它的塔尖直指天空：画面下方是一群卑微的人，正在河边工作；右边是幽静的小镇和高高的拱桥；天上的云彩和落日似乎在保佑着教堂和小镇。这一切让人显得格外渺小。有学者认为，该画充满对自然的赞美，富有宗教神秘感。据此判断这幅画属于</a:t>
            </a:r>
            <a:r>
              <a:rPr lang="en-US" altLang="zh-CN" sz="2800" kern="100" dirty="0">
                <a:latin typeface="仿宋" panose="02010609060101010101" pitchFamily="49" charset="-122"/>
                <a:ea typeface="仿宋" panose="02010609060101010101" pitchFamily="49" charset="-122"/>
              </a:rPr>
              <a:t>(</a:t>
            </a:r>
            <a:r>
              <a:rPr lang="zh-CN" altLang="zh-CN" sz="2800" kern="100" dirty="0">
                <a:latin typeface="仿宋" panose="02010609060101010101" pitchFamily="49" charset="-122"/>
                <a:ea typeface="仿宋" panose="02010609060101010101" pitchFamily="49" charset="-122"/>
              </a:rPr>
              <a:t>　　</a:t>
            </a:r>
            <a:r>
              <a:rPr lang="en-US" altLang="zh-CN" sz="2800" kern="100" dirty="0">
                <a:latin typeface="仿宋" panose="02010609060101010101" pitchFamily="49" charset="-122"/>
                <a:ea typeface="仿宋" panose="02010609060101010101" pitchFamily="49" charset="-122"/>
              </a:rPr>
              <a:t>)</a:t>
            </a:r>
            <a:endParaRPr lang="zh-CN" altLang="zh-CN" sz="2800" kern="100" dirty="0">
              <a:latin typeface="仿宋" panose="02010609060101010101" pitchFamily="49" charset="-122"/>
              <a:ea typeface="仿宋" panose="02010609060101010101" pitchFamily="49" charset="-122"/>
            </a:endParaRPr>
          </a:p>
          <a:p>
            <a:pPr marL="657225" lvl="1" indent="-200025" algn="just">
              <a:lnSpc>
                <a:spcPct val="150000"/>
              </a:lnSpc>
            </a:pPr>
            <a:r>
              <a:rPr lang="en-US" altLang="zh-CN" sz="2800" kern="100" dirty="0">
                <a:latin typeface="仿宋" panose="02010609060101010101" pitchFamily="49" charset="-122"/>
                <a:ea typeface="仿宋" panose="02010609060101010101" pitchFamily="49" charset="-122"/>
              </a:rPr>
              <a:t>   A</a:t>
            </a:r>
            <a:r>
              <a:rPr lang="zh-CN" altLang="zh-CN" sz="2800" kern="100" dirty="0">
                <a:latin typeface="仿宋" panose="02010609060101010101" pitchFamily="49" charset="-122"/>
                <a:ea typeface="仿宋" panose="02010609060101010101" pitchFamily="49" charset="-122"/>
              </a:rPr>
              <a:t>．现实主义流派</a:t>
            </a:r>
            <a:r>
              <a:rPr lang="en-US" altLang="zh-CN" sz="2800" kern="100" dirty="0">
                <a:latin typeface="仿宋" panose="02010609060101010101" pitchFamily="49" charset="-122"/>
                <a:ea typeface="仿宋" panose="02010609060101010101" pitchFamily="49" charset="-122"/>
              </a:rPr>
              <a:t>   B</a:t>
            </a:r>
            <a:r>
              <a:rPr lang="zh-CN" altLang="zh-CN" sz="2800" kern="100" dirty="0">
                <a:latin typeface="仿宋" panose="02010609060101010101" pitchFamily="49" charset="-122"/>
                <a:ea typeface="仿宋" panose="02010609060101010101" pitchFamily="49" charset="-122"/>
              </a:rPr>
              <a:t>．浪漫主义流派</a:t>
            </a:r>
            <a:r>
              <a:rPr lang="en-US" altLang="zh-CN" sz="2800" kern="100" dirty="0">
                <a:latin typeface="仿宋" panose="02010609060101010101" pitchFamily="49" charset="-122"/>
                <a:ea typeface="仿宋" panose="02010609060101010101" pitchFamily="49" charset="-122"/>
              </a:rPr>
              <a:t>  </a:t>
            </a:r>
            <a:endParaRPr lang="en-US" altLang="zh-CN" sz="2800" kern="100" dirty="0">
              <a:latin typeface="仿宋" panose="02010609060101010101" pitchFamily="49" charset="-122"/>
              <a:ea typeface="仿宋" panose="02010609060101010101" pitchFamily="49" charset="-122"/>
            </a:endParaRPr>
          </a:p>
          <a:p>
            <a:pPr marL="657225" lvl="1" indent="-200025" algn="just">
              <a:lnSpc>
                <a:spcPct val="150000"/>
              </a:lnSpc>
            </a:pPr>
            <a:r>
              <a:rPr lang="en-US" altLang="zh-CN" sz="2800" kern="100" dirty="0">
                <a:latin typeface="仿宋" panose="02010609060101010101" pitchFamily="49" charset="-122"/>
                <a:ea typeface="仿宋" panose="02010609060101010101" pitchFamily="49" charset="-122"/>
              </a:rPr>
              <a:t>   C</a:t>
            </a:r>
            <a:r>
              <a:rPr lang="zh-CN" altLang="zh-CN" sz="2800" kern="100" dirty="0">
                <a:latin typeface="仿宋" panose="02010609060101010101" pitchFamily="49" charset="-122"/>
                <a:ea typeface="仿宋" panose="02010609060101010101" pitchFamily="49" charset="-122"/>
              </a:rPr>
              <a:t>．印象主义流派</a:t>
            </a:r>
            <a:r>
              <a:rPr lang="en-US" altLang="zh-CN" sz="2800" kern="100" dirty="0">
                <a:latin typeface="仿宋" panose="02010609060101010101" pitchFamily="49" charset="-122"/>
                <a:ea typeface="仿宋" panose="02010609060101010101" pitchFamily="49" charset="-122"/>
              </a:rPr>
              <a:t>   D</a:t>
            </a:r>
            <a:r>
              <a:rPr lang="zh-CN" altLang="zh-CN" sz="2800" kern="100" dirty="0">
                <a:latin typeface="仿宋" panose="02010609060101010101" pitchFamily="49" charset="-122"/>
                <a:ea typeface="仿宋" panose="02010609060101010101" pitchFamily="49" charset="-122"/>
              </a:rPr>
              <a:t>．现代主义流派</a:t>
            </a:r>
            <a:endParaRPr lang="zh-CN" altLang="zh-CN" sz="2800" kern="100" dirty="0">
              <a:latin typeface="仿宋" panose="02010609060101010101" pitchFamily="49" charset="-122"/>
              <a:ea typeface="仿宋"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4435" y="1317917"/>
            <a:ext cx="11225348" cy="3869329"/>
          </a:xfrm>
          <a:prstGeom prst="rect">
            <a:avLst/>
          </a:prstGeom>
        </p:spPr>
        <p:txBody>
          <a:bodyPr wrap="square">
            <a:spAutoFit/>
          </a:bodyPr>
          <a:lstStyle/>
          <a:p>
            <a:pPr marL="266700" indent="-266700" algn="just">
              <a:lnSpc>
                <a:spcPct val="150000"/>
              </a:lnSpc>
              <a:spcAft>
                <a:spcPts val="0"/>
              </a:spcAft>
            </a:pPr>
            <a:r>
              <a:rPr lang="zh-CN" altLang="zh-CN" sz="2800" kern="100" dirty="0">
                <a:latin typeface="仿宋" panose="02010609060101010101" pitchFamily="49" charset="-122"/>
                <a:ea typeface="仿宋" panose="02010609060101010101" pitchFamily="49" charset="-122"/>
              </a:rPr>
              <a:t>文学艺术是时代的产物，同时又能反映时代的风貌。下列各项对应关系正确的是</a:t>
            </a:r>
            <a:r>
              <a:rPr lang="en-US" altLang="zh-CN" sz="2800" kern="100" dirty="0">
                <a:latin typeface="仿宋" panose="02010609060101010101" pitchFamily="49" charset="-122"/>
                <a:ea typeface="仿宋" panose="02010609060101010101" pitchFamily="49" charset="-122"/>
              </a:rPr>
              <a:t>(</a:t>
            </a:r>
            <a:r>
              <a:rPr lang="zh-CN" altLang="zh-CN" sz="2800" kern="100" dirty="0">
                <a:latin typeface="仿宋" panose="02010609060101010101" pitchFamily="49" charset="-122"/>
                <a:ea typeface="仿宋" panose="02010609060101010101" pitchFamily="49" charset="-122"/>
              </a:rPr>
              <a:t>　　</a:t>
            </a:r>
            <a:r>
              <a:rPr lang="en-US" altLang="zh-CN" sz="2800" kern="100" dirty="0">
                <a:latin typeface="仿宋" panose="02010609060101010101" pitchFamily="49" charset="-122"/>
                <a:ea typeface="仿宋" panose="02010609060101010101" pitchFamily="49" charset="-122"/>
              </a:rPr>
              <a:t>)</a:t>
            </a:r>
            <a:endParaRPr lang="zh-CN" altLang="zh-CN" sz="2800" kern="100" dirty="0">
              <a:latin typeface="仿宋" panose="02010609060101010101" pitchFamily="49" charset="-122"/>
              <a:ea typeface="仿宋" panose="02010609060101010101" pitchFamily="49" charset="-122"/>
            </a:endParaRPr>
          </a:p>
          <a:p>
            <a:pPr indent="266700" algn="just">
              <a:lnSpc>
                <a:spcPct val="150000"/>
              </a:lnSpc>
              <a:spcAft>
                <a:spcPts val="0"/>
              </a:spcAft>
            </a:pPr>
            <a:r>
              <a:rPr lang="en-US" altLang="zh-CN" sz="2800" kern="100" dirty="0">
                <a:latin typeface="仿宋" panose="02010609060101010101" pitchFamily="49" charset="-122"/>
                <a:ea typeface="仿宋" panose="02010609060101010101" pitchFamily="49" charset="-122"/>
              </a:rPr>
              <a:t>A</a:t>
            </a:r>
            <a:r>
              <a:rPr lang="zh-CN" altLang="zh-CN" sz="2800" kern="100" dirty="0">
                <a:latin typeface="仿宋" panose="02010609060101010101" pitchFamily="49" charset="-122"/>
                <a:ea typeface="仿宋" panose="02010609060101010101" pitchFamily="49" charset="-122"/>
              </a:rPr>
              <a:t>．工业革命后社会的剧烈变革</a:t>
            </a:r>
            <a:r>
              <a:rPr lang="en-US" altLang="zh-CN" sz="2800" kern="100" dirty="0">
                <a:latin typeface="仿宋" panose="02010609060101010101" pitchFamily="49" charset="-122"/>
                <a:ea typeface="仿宋" panose="02010609060101010101" pitchFamily="49" charset="-122"/>
              </a:rPr>
              <a:t>——</a:t>
            </a:r>
            <a:r>
              <a:rPr lang="zh-CN" altLang="zh-CN" sz="2800" kern="100" dirty="0">
                <a:latin typeface="仿宋" panose="02010609060101010101" pitchFamily="49" charset="-122"/>
                <a:ea typeface="仿宋" panose="02010609060101010101" pitchFamily="49" charset="-122"/>
              </a:rPr>
              <a:t>现代主义绘画兴起</a:t>
            </a:r>
            <a:endParaRPr lang="zh-CN" altLang="zh-CN" sz="2800" kern="100" dirty="0">
              <a:latin typeface="仿宋" panose="02010609060101010101" pitchFamily="49" charset="-122"/>
              <a:ea typeface="仿宋" panose="02010609060101010101" pitchFamily="49" charset="-122"/>
            </a:endParaRPr>
          </a:p>
          <a:p>
            <a:pPr indent="266700" algn="just">
              <a:lnSpc>
                <a:spcPct val="150000"/>
              </a:lnSpc>
              <a:spcAft>
                <a:spcPts val="0"/>
              </a:spcAft>
            </a:pPr>
            <a:r>
              <a:rPr lang="en-US" altLang="zh-CN" sz="2800" kern="100" dirty="0">
                <a:latin typeface="仿宋" panose="02010609060101010101" pitchFamily="49" charset="-122"/>
                <a:ea typeface="仿宋" panose="02010609060101010101" pitchFamily="49" charset="-122"/>
              </a:rPr>
              <a:t>B</a:t>
            </a:r>
            <a:r>
              <a:rPr lang="zh-CN" altLang="zh-CN" sz="2800" kern="100" dirty="0">
                <a:latin typeface="仿宋" panose="02010609060101010101" pitchFamily="49" charset="-122"/>
                <a:ea typeface="仿宋" panose="02010609060101010101" pitchFamily="49" charset="-122"/>
              </a:rPr>
              <a:t>．第一次世界大战引发的西方社会精神危机</a:t>
            </a:r>
            <a:r>
              <a:rPr lang="en-US" altLang="zh-CN" sz="2800" kern="100" dirty="0">
                <a:latin typeface="仿宋" panose="02010609060101010101" pitchFamily="49" charset="-122"/>
                <a:ea typeface="仿宋" panose="02010609060101010101" pitchFamily="49" charset="-122"/>
              </a:rPr>
              <a:t>——</a:t>
            </a:r>
            <a:r>
              <a:rPr lang="zh-CN" altLang="zh-CN" sz="2800" kern="100" dirty="0">
                <a:latin typeface="仿宋" panose="02010609060101010101" pitchFamily="49" charset="-122"/>
                <a:ea typeface="仿宋" panose="02010609060101010101" pitchFamily="49" charset="-122"/>
              </a:rPr>
              <a:t>印象派绘画产生</a:t>
            </a:r>
            <a:endParaRPr lang="zh-CN" altLang="zh-CN" sz="2800" kern="100" dirty="0">
              <a:latin typeface="仿宋" panose="02010609060101010101" pitchFamily="49" charset="-122"/>
              <a:ea typeface="仿宋" panose="02010609060101010101" pitchFamily="49" charset="-122"/>
            </a:endParaRPr>
          </a:p>
          <a:p>
            <a:pPr indent="266700" algn="just">
              <a:lnSpc>
                <a:spcPct val="150000"/>
              </a:lnSpc>
              <a:spcAft>
                <a:spcPts val="0"/>
              </a:spcAft>
            </a:pPr>
            <a:r>
              <a:rPr lang="en-US" altLang="zh-CN" sz="2800" kern="100" dirty="0">
                <a:latin typeface="仿宋" panose="02010609060101010101" pitchFamily="49" charset="-122"/>
                <a:ea typeface="仿宋" panose="02010609060101010101" pitchFamily="49" charset="-122"/>
              </a:rPr>
              <a:t>C</a:t>
            </a:r>
            <a:r>
              <a:rPr lang="zh-CN" altLang="zh-CN" sz="2800" kern="100" dirty="0">
                <a:latin typeface="仿宋" panose="02010609060101010101" pitchFamily="49" charset="-122"/>
                <a:ea typeface="仿宋" panose="02010609060101010101" pitchFamily="49" charset="-122"/>
              </a:rPr>
              <a:t>．</a:t>
            </a:r>
            <a:r>
              <a:rPr lang="en-US" altLang="zh-CN" sz="2800" kern="100" dirty="0">
                <a:latin typeface="仿宋" panose="02010609060101010101" pitchFamily="49" charset="-122"/>
                <a:ea typeface="仿宋" panose="02010609060101010101" pitchFamily="49" charset="-122"/>
              </a:rPr>
              <a:t>19</a:t>
            </a:r>
            <a:r>
              <a:rPr lang="zh-CN" altLang="zh-CN" sz="2800" kern="100" dirty="0">
                <a:latin typeface="仿宋" panose="02010609060101010101" pitchFamily="49" charset="-122"/>
                <a:ea typeface="仿宋" panose="02010609060101010101" pitchFamily="49" charset="-122"/>
              </a:rPr>
              <a:t>世纪上半期资本主义社会矛盾的激化</a:t>
            </a:r>
            <a:r>
              <a:rPr lang="en-US" altLang="zh-CN" sz="2800" kern="100" dirty="0">
                <a:latin typeface="仿宋" panose="02010609060101010101" pitchFamily="49" charset="-122"/>
                <a:ea typeface="仿宋" panose="02010609060101010101" pitchFamily="49" charset="-122"/>
              </a:rPr>
              <a:t>——</a:t>
            </a:r>
            <a:r>
              <a:rPr lang="zh-CN" altLang="zh-CN" sz="2800" kern="100" dirty="0">
                <a:latin typeface="仿宋" panose="02010609060101010101" pitchFamily="49" charset="-122"/>
                <a:ea typeface="仿宋" panose="02010609060101010101" pitchFamily="49" charset="-122"/>
              </a:rPr>
              <a:t>现实主义文学兴起</a:t>
            </a:r>
            <a:endParaRPr lang="zh-CN" altLang="zh-CN" sz="2800" kern="100" dirty="0">
              <a:latin typeface="仿宋" panose="02010609060101010101" pitchFamily="49" charset="-122"/>
              <a:ea typeface="仿宋" panose="02010609060101010101" pitchFamily="49" charset="-122"/>
            </a:endParaRPr>
          </a:p>
          <a:p>
            <a:pPr>
              <a:lnSpc>
                <a:spcPct val="150000"/>
              </a:lnSpc>
            </a:pPr>
            <a:r>
              <a:rPr lang="en-US" altLang="zh-CN" sz="2800" kern="100" dirty="0">
                <a:latin typeface="仿宋" panose="02010609060101010101" pitchFamily="49" charset="-122"/>
                <a:ea typeface="仿宋" panose="02010609060101010101" pitchFamily="49" charset="-122"/>
              </a:rPr>
              <a:t> D</a:t>
            </a:r>
            <a:r>
              <a:rPr lang="zh-CN" altLang="zh-CN" sz="2800" kern="100" dirty="0">
                <a:latin typeface="仿宋" panose="02010609060101010101" pitchFamily="49" charset="-122"/>
                <a:ea typeface="仿宋" panose="02010609060101010101" pitchFamily="49" charset="-122"/>
              </a:rPr>
              <a:t>．第二次世界大战后西方资本主义的繁荣</a:t>
            </a:r>
            <a:r>
              <a:rPr lang="en-US" altLang="zh-CN" sz="2800" kern="100" dirty="0">
                <a:latin typeface="仿宋" panose="02010609060101010101" pitchFamily="49" charset="-122"/>
                <a:ea typeface="仿宋" panose="02010609060101010101" pitchFamily="49" charset="-122"/>
              </a:rPr>
              <a:t>——</a:t>
            </a:r>
            <a:r>
              <a:rPr lang="zh-CN" altLang="zh-CN" sz="2800" kern="100" dirty="0">
                <a:latin typeface="仿宋" panose="02010609060101010101" pitchFamily="49" charset="-122"/>
                <a:ea typeface="仿宋" panose="02010609060101010101" pitchFamily="49" charset="-122"/>
              </a:rPr>
              <a:t>浪漫主义文学产生</a:t>
            </a:r>
            <a:endParaRPr lang="zh-CN" altLang="en-US" sz="2800" kern="100" dirty="0">
              <a:latin typeface="仿宋" panose="02010609060101010101" pitchFamily="49" charset="-122"/>
              <a:ea typeface="仿宋"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7165" y="1623708"/>
            <a:ext cx="11081658" cy="5161991"/>
          </a:xfrm>
          <a:prstGeom prst="rect">
            <a:avLst/>
          </a:prstGeom>
        </p:spPr>
        <p:txBody>
          <a:bodyPr wrap="square">
            <a:spAutoFit/>
          </a:bodyPr>
          <a:lstStyle/>
          <a:p>
            <a:pPr>
              <a:lnSpc>
                <a:spcPct val="150000"/>
              </a:lnSpc>
            </a:pPr>
            <a:r>
              <a:rPr lang="zh-CN" altLang="en-US" sz="2800" dirty="0">
                <a:latin typeface="仿宋" panose="02010609060101010101" pitchFamily="49" charset="-122"/>
                <a:ea typeface="仿宋" panose="02010609060101010101" pitchFamily="49" charset="-122"/>
              </a:rPr>
              <a:t>    美国观众争先恐后的来观看这些音乐片，他们惊奇于唱词和歌手嘴唇动作的完全一致。然而，这种新技术却受到卓别林、金</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维多等无声艺术大师的贬斥。他们承认无声艺术已近尾声，利用声音是人们的希望，音响能够使电影从字幕和迂回曲折的表现方法中摆脱。可他们断定：“仿照戏剧的形式，把一个拍成的场景加上台词的做法，将毁灭导演艺术。因为，这种台词的增添必然要和主要由各分离场面结合在一起而组成的整个剧情发生抵触。”</a:t>
            </a:r>
            <a:endParaRPr lang="en-US" altLang="zh-CN" sz="2800" dirty="0">
              <a:latin typeface="仿宋" panose="02010609060101010101" pitchFamily="49" charset="-122"/>
              <a:ea typeface="仿宋" panose="02010609060101010101" pitchFamily="49" charset="-122"/>
            </a:endParaRPr>
          </a:p>
          <a:p>
            <a:pPr algn="r">
              <a:lnSpc>
                <a:spcPct val="150000"/>
              </a:lnSpc>
            </a:pP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乔治</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萨杜尔</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世界电影史</a:t>
            </a:r>
            <a:r>
              <a:rPr lang="en-US" altLang="zh-CN" sz="2400" dirty="0">
                <a:latin typeface="仿宋" panose="02010609060101010101" pitchFamily="49" charset="-122"/>
                <a:ea typeface="仿宋" panose="02010609060101010101" pitchFamily="49" charset="-122"/>
              </a:rPr>
              <a:t>》</a:t>
            </a:r>
            <a:endParaRPr lang="zh-CN" altLang="en-US" sz="2400" dirty="0">
              <a:latin typeface="仿宋" panose="02010609060101010101" pitchFamily="49" charset="-122"/>
              <a:ea typeface="仿宋" panose="02010609060101010101" pitchFamily="49" charset="-122"/>
            </a:endParaRPr>
          </a:p>
        </p:txBody>
      </p:sp>
      <p:sp>
        <p:nvSpPr>
          <p:cNvPr id="3" name="文本框 2"/>
          <p:cNvSpPr txBox="1"/>
          <p:nvPr/>
        </p:nvSpPr>
        <p:spPr>
          <a:xfrm>
            <a:off x="930075" y="355310"/>
            <a:ext cx="5644896"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一、光与影的魔术</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电影</a:t>
            </a:r>
            <a:endParaRPr lang="zh-CN" altLang="en-US" sz="3200" dirty="0">
              <a:latin typeface="等线" panose="02010600030101010101" pitchFamily="2" charset="-122"/>
              <a:ea typeface="等线" panose="02010600030101010101" pitchFamily="2" charset="-122"/>
            </a:endParaRPr>
          </a:p>
        </p:txBody>
      </p:sp>
      <p:sp>
        <p:nvSpPr>
          <p:cNvPr id="4" name="文本框 3"/>
          <p:cNvSpPr txBox="1"/>
          <p:nvPr/>
        </p:nvSpPr>
        <p:spPr>
          <a:xfrm>
            <a:off x="1439527" y="1038933"/>
            <a:ext cx="5644896"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3.</a:t>
            </a:r>
            <a:r>
              <a:rPr lang="zh-CN" altLang="en-US" sz="3200" dirty="0">
                <a:latin typeface="等线" panose="02010600030101010101" pitchFamily="2" charset="-122"/>
                <a:ea typeface="等线" panose="02010600030101010101" pitchFamily="2" charset="-122"/>
              </a:rPr>
              <a:t>有声电影（</a:t>
            </a:r>
            <a:r>
              <a:rPr lang="en-US" altLang="zh-CN" sz="3200" dirty="0">
                <a:latin typeface="等线" panose="02010600030101010101" pitchFamily="2" charset="-122"/>
                <a:ea typeface="等线" panose="02010600030101010101" pitchFamily="2" charset="-122"/>
              </a:rPr>
              <a:t>1927</a:t>
            </a:r>
            <a:r>
              <a:rPr lang="zh-CN" altLang="en-US" sz="3200" dirty="0">
                <a:latin typeface="等线" panose="02010600030101010101" pitchFamily="2" charset="-122"/>
                <a:ea typeface="等线" panose="02010600030101010101" pitchFamily="2" charset="-122"/>
              </a:rPr>
              <a:t>至今）</a:t>
            </a:r>
            <a:endParaRPr lang="zh-CN" altLang="en-US" sz="3200" dirty="0">
              <a:latin typeface="等线" panose="02010600030101010101" pitchFamily="2" charset="-122"/>
              <a:ea typeface="等线"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0075" y="355310"/>
            <a:ext cx="5644896"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一、光与影的魔术</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电影</a:t>
            </a:r>
            <a:endParaRPr lang="zh-CN" altLang="en-US" sz="3200" dirty="0">
              <a:latin typeface="等线" panose="02010600030101010101" pitchFamily="2" charset="-122"/>
              <a:ea typeface="等线" panose="02010600030101010101" pitchFamily="2" charset="-122"/>
            </a:endParaRPr>
          </a:p>
        </p:txBody>
      </p:sp>
      <p:sp>
        <p:nvSpPr>
          <p:cNvPr id="3" name="文本框 2"/>
          <p:cNvSpPr txBox="1"/>
          <p:nvPr/>
        </p:nvSpPr>
        <p:spPr>
          <a:xfrm>
            <a:off x="1439527" y="1038933"/>
            <a:ext cx="5644896"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1. </a:t>
            </a:r>
            <a:r>
              <a:rPr lang="zh-CN" altLang="en-US" sz="3200" dirty="0">
                <a:latin typeface="等线" panose="02010600030101010101" pitchFamily="2" charset="-122"/>
                <a:ea typeface="等线" panose="02010600030101010101" pitchFamily="2" charset="-122"/>
              </a:rPr>
              <a:t>电影的诞生</a:t>
            </a:r>
            <a:endParaRPr lang="zh-CN" altLang="en-US" sz="3200" dirty="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1218112" y="1912947"/>
            <a:ext cx="3866201" cy="2177960"/>
          </a:xfrm>
          <a:prstGeom prst="rect">
            <a:avLst/>
          </a:prstGeom>
        </p:spPr>
      </p:pic>
      <p:sp>
        <p:nvSpPr>
          <p:cNvPr id="8" name="文本框 7"/>
          <p:cNvSpPr txBox="1"/>
          <p:nvPr/>
        </p:nvSpPr>
        <p:spPr>
          <a:xfrm>
            <a:off x="1628503" y="4191000"/>
            <a:ext cx="2847703" cy="461665"/>
          </a:xfrm>
          <a:prstGeom prst="rect">
            <a:avLst/>
          </a:prstGeom>
          <a:noFill/>
        </p:spPr>
        <p:txBody>
          <a:bodyPr wrap="square" rtlCol="0">
            <a:spAutoFit/>
          </a:bodyPr>
          <a:lstStyle/>
          <a:p>
            <a:pPr algn="ctr"/>
            <a:r>
              <a:rPr lang="zh-CN" altLang="en-US" sz="2400" dirty="0">
                <a:latin typeface="仿宋" panose="02010609060101010101" pitchFamily="49" charset="-122"/>
                <a:ea typeface="仿宋" panose="02010609060101010101" pitchFamily="49" charset="-122"/>
              </a:rPr>
              <a:t>视觉暂留原理</a:t>
            </a:r>
            <a:endParaRPr lang="zh-CN" altLang="en-US" sz="2400" dirty="0">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390" y="1912947"/>
            <a:ext cx="3172758" cy="2177960"/>
          </a:xfrm>
          <a:prstGeom prst="rect">
            <a:avLst/>
          </a:prstGeom>
        </p:spPr>
      </p:pic>
      <p:sp>
        <p:nvSpPr>
          <p:cNvPr id="11" name="文本框 10"/>
          <p:cNvSpPr txBox="1"/>
          <p:nvPr/>
        </p:nvSpPr>
        <p:spPr>
          <a:xfrm>
            <a:off x="5408917" y="4186269"/>
            <a:ext cx="2847703" cy="461665"/>
          </a:xfrm>
          <a:prstGeom prst="rect">
            <a:avLst/>
          </a:prstGeom>
          <a:noFill/>
        </p:spPr>
        <p:txBody>
          <a:bodyPr wrap="square" rtlCol="0">
            <a:spAutoFit/>
          </a:bodyPr>
          <a:lstStyle/>
          <a:p>
            <a:pPr algn="ctr"/>
            <a:r>
              <a:rPr lang="zh-CN" altLang="en-US" sz="2400" dirty="0">
                <a:latin typeface="仿宋" panose="02010609060101010101" pitchFamily="49" charset="-122"/>
                <a:ea typeface="仿宋" panose="02010609060101010101" pitchFamily="49" charset="-122"/>
              </a:rPr>
              <a:t>连续摄影技术</a:t>
            </a:r>
            <a:endParaRPr lang="zh-CN" altLang="en-US" sz="2400" dirty="0">
              <a:latin typeface="仿宋" panose="02010609060101010101" pitchFamily="49" charset="-122"/>
              <a:ea typeface="仿宋" panose="02010609060101010101" pitchFamily="49" charset="-122"/>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1226" y="1913196"/>
            <a:ext cx="2156444" cy="2177711"/>
          </a:xfrm>
          <a:prstGeom prst="rect">
            <a:avLst/>
          </a:prstGeom>
        </p:spPr>
      </p:pic>
      <p:sp>
        <p:nvSpPr>
          <p:cNvPr id="14" name="文本框 13"/>
          <p:cNvSpPr txBox="1"/>
          <p:nvPr/>
        </p:nvSpPr>
        <p:spPr>
          <a:xfrm>
            <a:off x="8256620" y="4186268"/>
            <a:ext cx="2847703" cy="461665"/>
          </a:xfrm>
          <a:prstGeom prst="rect">
            <a:avLst/>
          </a:prstGeom>
          <a:noFill/>
        </p:spPr>
        <p:txBody>
          <a:bodyPr wrap="square" rtlCol="0">
            <a:spAutoFit/>
          </a:bodyPr>
          <a:lstStyle/>
          <a:p>
            <a:pPr algn="ctr"/>
            <a:r>
              <a:rPr lang="zh-CN" altLang="en-US" sz="2400" dirty="0">
                <a:latin typeface="仿宋" panose="02010609060101010101" pitchFamily="49" charset="-122"/>
                <a:ea typeface="仿宋" panose="02010609060101010101" pitchFamily="49" charset="-122"/>
              </a:rPr>
              <a:t>放映机</a:t>
            </a:r>
            <a:endParaRPr lang="zh-CN" altLang="en-US" sz="2400" dirty="0">
              <a:latin typeface="仿宋" panose="02010609060101010101" pitchFamily="49" charset="-122"/>
              <a:ea typeface="仿宋" panose="02010609060101010101" pitchFamily="49" charset="-122"/>
            </a:endParaRPr>
          </a:p>
        </p:txBody>
      </p:sp>
      <p:sp>
        <p:nvSpPr>
          <p:cNvPr id="15" name="文本框 14"/>
          <p:cNvSpPr txBox="1"/>
          <p:nvPr/>
        </p:nvSpPr>
        <p:spPr>
          <a:xfrm>
            <a:off x="2912745" y="4974590"/>
            <a:ext cx="6774180" cy="1753235"/>
          </a:xfrm>
          <a:prstGeom prst="rect">
            <a:avLst/>
          </a:prstGeom>
          <a:noFill/>
        </p:spPr>
        <p:txBody>
          <a:bodyPr wrap="square" rtlCol="0">
            <a:spAutoFit/>
          </a:bodyPr>
          <a:lstStyle/>
          <a:p>
            <a:r>
              <a:rPr lang="zh-CN" altLang="en-US" sz="3600" dirty="0">
                <a:latin typeface="方正清刻本悦宋简体" panose="02000000000000000000" pitchFamily="2" charset="-122"/>
                <a:ea typeface="方正清刻本悦宋简体" panose="02000000000000000000" pitchFamily="2" charset="-122"/>
              </a:rPr>
              <a:t>科学技术的进步</a:t>
            </a:r>
            <a:r>
              <a:rPr lang="en-US" altLang="zh-CN" sz="3600" dirty="0">
                <a:latin typeface="方正清刻本悦宋简体" panose="02000000000000000000" pitchFamily="2" charset="-122"/>
                <a:ea typeface="方正清刻本悦宋简体" panose="02000000000000000000" pitchFamily="2" charset="-122"/>
              </a:rPr>
              <a:t>(</a:t>
            </a:r>
            <a:r>
              <a:rPr lang="zh-CN" altLang="en-US" sz="3600" dirty="0">
                <a:latin typeface="方正清刻本悦宋简体" panose="02000000000000000000" pitchFamily="2" charset="-122"/>
                <a:ea typeface="方正清刻本悦宋简体" panose="02000000000000000000" pitchFamily="2" charset="-122"/>
              </a:rPr>
              <a:t>工业革命等</a:t>
            </a:r>
            <a:r>
              <a:rPr lang="en-US" altLang="zh-CN" sz="3600" dirty="0">
                <a:latin typeface="方正清刻本悦宋简体" panose="02000000000000000000" pitchFamily="2" charset="-122"/>
                <a:ea typeface="方正清刻本悦宋简体" panose="02000000000000000000" pitchFamily="2" charset="-122"/>
              </a:rPr>
              <a:t>)</a:t>
            </a:r>
            <a:endParaRPr lang="en-US" altLang="zh-CN" sz="3600" dirty="0">
              <a:latin typeface="方正清刻本悦宋简体" panose="02000000000000000000" pitchFamily="2" charset="-122"/>
              <a:ea typeface="方正清刻本悦宋简体" panose="02000000000000000000" pitchFamily="2" charset="-122"/>
            </a:endParaRPr>
          </a:p>
          <a:p>
            <a:r>
              <a:rPr lang="zh-CN" altLang="en-US" sz="3600" dirty="0">
                <a:latin typeface="方正清刻本悦宋简体" panose="02000000000000000000" pitchFamily="2" charset="-122"/>
                <a:ea typeface="方正清刻本悦宋简体" panose="02000000000000000000" pitchFamily="2" charset="-122"/>
              </a:rPr>
              <a:t>精神文明的需求</a:t>
            </a:r>
            <a:endParaRPr lang="zh-CN" altLang="en-US" sz="3600" dirty="0">
              <a:latin typeface="方正清刻本悦宋简体" panose="02000000000000000000" pitchFamily="2" charset="-122"/>
              <a:ea typeface="方正清刻本悦宋简体" panose="02000000000000000000" pitchFamily="2" charset="-122"/>
            </a:endParaRPr>
          </a:p>
          <a:p>
            <a:r>
              <a:rPr lang="zh-CN" altLang="en-US" sz="3600" dirty="0">
                <a:latin typeface="方正清刻本悦宋简体" panose="02000000000000000000" pitchFamily="2" charset="-122"/>
                <a:ea typeface="方正清刻本悦宋简体" panose="02000000000000000000" pitchFamily="2" charset="-122"/>
              </a:rPr>
              <a:t>商业利润的推动</a:t>
            </a:r>
            <a:endParaRPr lang="zh-CN" altLang="en-US" sz="3600" dirty="0">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0075" y="355310"/>
            <a:ext cx="5644896"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一、光与影的魔术</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电影</a:t>
            </a:r>
            <a:endParaRPr lang="zh-CN" altLang="en-US" sz="3200" dirty="0">
              <a:latin typeface="等线" panose="02010600030101010101" pitchFamily="2" charset="-122"/>
              <a:ea typeface="等线" panose="02010600030101010101" pitchFamily="2" charset="-122"/>
            </a:endParaRPr>
          </a:p>
        </p:txBody>
      </p:sp>
      <p:sp>
        <p:nvSpPr>
          <p:cNvPr id="3" name="文本框 2"/>
          <p:cNvSpPr txBox="1"/>
          <p:nvPr/>
        </p:nvSpPr>
        <p:spPr>
          <a:xfrm>
            <a:off x="1439527" y="1038933"/>
            <a:ext cx="5644896"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1. </a:t>
            </a:r>
            <a:r>
              <a:rPr lang="zh-CN" altLang="en-US" sz="3200" dirty="0">
                <a:latin typeface="等线" panose="02010600030101010101" pitchFamily="2" charset="-122"/>
                <a:ea typeface="等线" panose="02010600030101010101" pitchFamily="2" charset="-122"/>
              </a:rPr>
              <a:t>电影的诞生</a:t>
            </a:r>
            <a:endParaRPr lang="zh-CN" altLang="en-US" sz="3200" dirty="0">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030" y="1941353"/>
            <a:ext cx="5280897" cy="3531901"/>
          </a:xfrm>
          <a:prstGeom prst="rect">
            <a:avLst/>
          </a:prstGeom>
        </p:spPr>
      </p:pic>
      <p:sp>
        <p:nvSpPr>
          <p:cNvPr id="5" name="文本框 4"/>
          <p:cNvSpPr txBox="1"/>
          <p:nvPr/>
        </p:nvSpPr>
        <p:spPr>
          <a:xfrm>
            <a:off x="1436933" y="5625437"/>
            <a:ext cx="4364736" cy="523220"/>
          </a:xfrm>
          <a:prstGeom prst="rect">
            <a:avLst/>
          </a:prstGeom>
          <a:noFill/>
        </p:spPr>
        <p:txBody>
          <a:bodyPr wrap="square" rtlCol="0">
            <a:spAutoFit/>
          </a:bodyPr>
          <a:lstStyle/>
          <a:p>
            <a:pPr algn="ctr"/>
            <a:r>
              <a:rPr lang="en-US" altLang="zh-CN" sz="2800" dirty="0">
                <a:latin typeface="仿宋" panose="02010609060101010101" pitchFamily="49" charset="-122"/>
                <a:ea typeface="仿宋" panose="02010609060101010101" pitchFamily="49" charset="-122"/>
              </a:rPr>
              <a:t>1895</a:t>
            </a:r>
            <a:r>
              <a:rPr lang="zh-CN" altLang="en-US" sz="2800" dirty="0">
                <a:latin typeface="仿宋" panose="02010609060101010101" pitchFamily="49" charset="-122"/>
                <a:ea typeface="仿宋" panose="02010609060101010101" pitchFamily="49" charset="-122"/>
              </a:rPr>
              <a:t>，卢米埃尔兄弟</a:t>
            </a:r>
            <a:endParaRPr lang="zh-CN" altLang="en-US" sz="2800" dirty="0">
              <a:latin typeface="仿宋" panose="02010609060101010101" pitchFamily="49" charset="-122"/>
              <a:ea typeface="仿宋" panose="02010609060101010101" pitchFamily="49" charset="-122"/>
            </a:endParaRPr>
          </a:p>
        </p:txBody>
      </p:sp>
      <p:sp>
        <p:nvSpPr>
          <p:cNvPr id="6" name="文本框 5"/>
          <p:cNvSpPr txBox="1"/>
          <p:nvPr/>
        </p:nvSpPr>
        <p:spPr>
          <a:xfrm>
            <a:off x="6766996" y="5625436"/>
            <a:ext cx="4588982" cy="523220"/>
          </a:xfrm>
          <a:prstGeom prst="rect">
            <a:avLst/>
          </a:prstGeom>
          <a:noFill/>
        </p:spPr>
        <p:txBody>
          <a:bodyPr wrap="square" rtlCol="0">
            <a:spAutoFit/>
          </a:bodyPr>
          <a:lstStyle/>
          <a:p>
            <a:pPr algn="ct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卢米埃尔工厂的大门</a:t>
            </a:r>
            <a:r>
              <a:rPr lang="en-US" altLang="zh-CN" sz="2800" dirty="0">
                <a:latin typeface="仿宋" panose="02010609060101010101" pitchFamily="49" charset="-122"/>
                <a:ea typeface="仿宋" panose="02010609060101010101" pitchFamily="49" charset="-122"/>
              </a:rPr>
              <a:t>》</a:t>
            </a:r>
            <a:endParaRPr lang="zh-CN" altLang="en-US" sz="2800" dirty="0">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612" y="1941352"/>
            <a:ext cx="5221896" cy="35319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0075" y="355310"/>
            <a:ext cx="5644896"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一、光与影的魔术</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电影</a:t>
            </a:r>
            <a:endParaRPr lang="zh-CN" altLang="en-US" sz="3200" dirty="0">
              <a:latin typeface="等线" panose="02010600030101010101" pitchFamily="2" charset="-122"/>
              <a:ea typeface="等线" panose="02010600030101010101" pitchFamily="2" charset="-122"/>
            </a:endParaRPr>
          </a:p>
        </p:txBody>
      </p:sp>
      <p:sp>
        <p:nvSpPr>
          <p:cNvPr id="3" name="文本框 2"/>
          <p:cNvSpPr txBox="1"/>
          <p:nvPr/>
        </p:nvSpPr>
        <p:spPr>
          <a:xfrm>
            <a:off x="1439527" y="1038933"/>
            <a:ext cx="5644896"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1. </a:t>
            </a:r>
            <a:r>
              <a:rPr lang="zh-CN" altLang="en-US" sz="3200" dirty="0">
                <a:latin typeface="等线" panose="02010600030101010101" pitchFamily="2" charset="-122"/>
                <a:ea typeface="等线" panose="02010600030101010101" pitchFamily="2" charset="-122"/>
              </a:rPr>
              <a:t>电影的诞生</a:t>
            </a:r>
            <a:endParaRPr lang="zh-CN" altLang="en-US" sz="3200" dirty="0">
              <a:latin typeface="等线" panose="02010600030101010101" pitchFamily="2" charset="-122"/>
              <a:ea typeface="等线" panose="02010600030101010101" pitchFamily="2" charset="-122"/>
            </a:endParaRPr>
          </a:p>
        </p:txBody>
      </p:sp>
      <p:sp>
        <p:nvSpPr>
          <p:cNvPr id="4" name="矩形 3"/>
          <p:cNvSpPr/>
          <p:nvPr/>
        </p:nvSpPr>
        <p:spPr>
          <a:xfrm>
            <a:off x="5347605" y="1984171"/>
            <a:ext cx="6165125" cy="4401205"/>
          </a:xfrm>
          <a:prstGeom prst="rect">
            <a:avLst/>
          </a:prstGeom>
        </p:spPr>
        <p:txBody>
          <a:bodyPr wrap="square">
            <a:spAutoFit/>
          </a:bodyPr>
          <a:lstStyle/>
          <a:p>
            <a:r>
              <a:rPr lang="en-US" altLang="zh-CN" sz="2800" dirty="0">
                <a:latin typeface="仿宋" panose="02010609060101010101" pitchFamily="49" charset="-122"/>
                <a:ea typeface="仿宋" panose="02010609060101010101" pitchFamily="49" charset="-122"/>
              </a:rPr>
              <a:t>    </a:t>
            </a:r>
            <a:r>
              <a:rPr lang="zh-CN" altLang="zh-CN" sz="2800" dirty="0">
                <a:latin typeface="仿宋" panose="02010609060101010101" pitchFamily="49" charset="-122"/>
                <a:ea typeface="仿宋" panose="02010609060101010101" pitchFamily="49" charset="-122"/>
              </a:rPr>
              <a:t>“突然……有什么东西发出咔嚓咔嚓的声响，画面在抖动，你简直不敢相信自己的眼睛……我们面前沸腾着奇妙的生活……突然之间，它消失了。我们面前呈现……一块白色银幕，看来上面什么都没有了。但是不知什么人，仍诱使你去想象刚才</a:t>
            </a:r>
            <a:r>
              <a:rPr lang="zh-CN" altLang="en-US" sz="2800" dirty="0">
                <a:latin typeface="仿宋" panose="02010609060101010101" pitchFamily="49" charset="-122"/>
                <a:ea typeface="仿宋" panose="02010609060101010101" pitchFamily="49" charset="-122"/>
              </a:rPr>
              <a:t>似乎</a:t>
            </a:r>
            <a:r>
              <a:rPr lang="zh-CN" altLang="zh-CN" sz="2800" dirty="0">
                <a:latin typeface="仿宋" panose="02010609060101010101" pitchFamily="49" charset="-122"/>
                <a:ea typeface="仿宋" panose="02010609060101010101" pitchFamily="49" charset="-122"/>
              </a:rPr>
              <a:t>看到的地方……随后不知怎的，你隐的感觉到惊心动魄”</a:t>
            </a:r>
            <a:endParaRPr lang="en-US" altLang="zh-CN" sz="2800" dirty="0">
              <a:latin typeface="仿宋" panose="02010609060101010101" pitchFamily="49" charset="-122"/>
              <a:ea typeface="仿宋" panose="02010609060101010101" pitchFamily="49" charset="-122"/>
            </a:endParaRPr>
          </a:p>
          <a:p>
            <a:pPr algn="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高尔基</a:t>
            </a:r>
            <a:endParaRPr lang="zh-CN" altLang="en-US" sz="2800" dirty="0">
              <a:latin typeface="仿宋" panose="02010609060101010101" pitchFamily="49" charset="-122"/>
              <a:ea typeface="仿宋" panose="02010609060101010101" pitchFamily="49"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9527" y="1873295"/>
            <a:ext cx="3476625" cy="42957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0075" y="355310"/>
            <a:ext cx="5644896"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一、光与影的魔术</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电影</a:t>
            </a:r>
            <a:endParaRPr lang="zh-CN" altLang="en-US" sz="3200" dirty="0">
              <a:latin typeface="等线" panose="02010600030101010101" pitchFamily="2" charset="-122"/>
              <a:ea typeface="等线" panose="02010600030101010101" pitchFamily="2" charset="-122"/>
            </a:endParaRPr>
          </a:p>
        </p:txBody>
      </p:sp>
      <p:sp>
        <p:nvSpPr>
          <p:cNvPr id="3" name="文本框 2"/>
          <p:cNvSpPr txBox="1"/>
          <p:nvPr/>
        </p:nvSpPr>
        <p:spPr>
          <a:xfrm>
            <a:off x="1439527" y="1038933"/>
            <a:ext cx="5644896"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默片时代（</a:t>
            </a:r>
            <a:r>
              <a:rPr lang="en-US" altLang="zh-CN" sz="3200" dirty="0">
                <a:latin typeface="等线" panose="02010600030101010101" pitchFamily="2" charset="-122"/>
                <a:ea typeface="等线" panose="02010600030101010101" pitchFamily="2" charset="-122"/>
              </a:rPr>
              <a:t>1895-1927</a:t>
            </a:r>
            <a:r>
              <a:rPr lang="zh-CN" altLang="en-US" sz="3200" dirty="0">
                <a:latin typeface="等线" panose="02010600030101010101" pitchFamily="2" charset="-122"/>
                <a:ea typeface="等线" panose="02010600030101010101" pitchFamily="2" charset="-122"/>
              </a:rPr>
              <a:t>）</a:t>
            </a:r>
            <a:endParaRPr lang="zh-CN" altLang="en-US" sz="3200" dirty="0">
              <a:latin typeface="等线" panose="02010600030101010101" pitchFamily="2" charset="-122"/>
              <a:ea typeface="等线" panose="02010600030101010101" pitchFamily="2" charset="-122"/>
            </a:endParaRPr>
          </a:p>
        </p:txBody>
      </p:sp>
      <p:sp>
        <p:nvSpPr>
          <p:cNvPr id="5" name="文本框 4"/>
          <p:cNvSpPr txBox="1"/>
          <p:nvPr/>
        </p:nvSpPr>
        <p:spPr>
          <a:xfrm>
            <a:off x="6333743" y="1885980"/>
            <a:ext cx="5466371" cy="584775"/>
          </a:xfrm>
          <a:prstGeom prst="rect">
            <a:avLst/>
          </a:prstGeom>
          <a:noFill/>
        </p:spPr>
        <p:txBody>
          <a:bodyPr wrap="square" rtlCol="0">
            <a:spAutoFit/>
          </a:bodyPr>
          <a:lstStyle/>
          <a:p>
            <a:pPr algn="ctr"/>
            <a:r>
              <a:rPr lang="zh-CN" altLang="en-US" sz="3200" b="1" dirty="0">
                <a:solidFill>
                  <a:srgbClr val="D46730"/>
                </a:solidFill>
                <a:latin typeface="微软雅黑" panose="020B0503020204020204" pitchFamily="34" charset="-122"/>
                <a:ea typeface="微软雅黑" panose="020B0503020204020204" pitchFamily="34" charset="-122"/>
              </a:rPr>
              <a:t>现代电影之父</a:t>
            </a:r>
            <a:r>
              <a:rPr lang="en-US" altLang="zh-CN" sz="3200" b="1" dirty="0">
                <a:solidFill>
                  <a:srgbClr val="D46730"/>
                </a:solidFill>
                <a:latin typeface="微软雅黑" panose="020B0503020204020204" pitchFamily="34" charset="-122"/>
                <a:ea typeface="微软雅黑" panose="020B0503020204020204" pitchFamily="34" charset="-122"/>
              </a:rPr>
              <a:t>——</a:t>
            </a:r>
            <a:r>
              <a:rPr lang="zh-CN" altLang="en-US" sz="3200" b="1" dirty="0">
                <a:solidFill>
                  <a:srgbClr val="D46730"/>
                </a:solidFill>
                <a:latin typeface="微软雅黑" panose="020B0503020204020204" pitchFamily="34" charset="-122"/>
                <a:ea typeface="微软雅黑" panose="020B0503020204020204" pitchFamily="34" charset="-122"/>
              </a:rPr>
              <a:t>格里菲斯</a:t>
            </a:r>
            <a:endParaRPr lang="zh-CN" altLang="en-US" sz="3200" b="1" dirty="0">
              <a:solidFill>
                <a:srgbClr val="D4673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5741" y="1922054"/>
            <a:ext cx="5197707" cy="4145007"/>
          </a:xfrm>
          <a:prstGeom prst="rect">
            <a:avLst/>
          </a:prstGeom>
        </p:spPr>
      </p:pic>
      <p:sp>
        <p:nvSpPr>
          <p:cNvPr id="8" name="矩形 7"/>
          <p:cNvSpPr/>
          <p:nvPr/>
        </p:nvSpPr>
        <p:spPr>
          <a:xfrm>
            <a:off x="6383246" y="2696728"/>
            <a:ext cx="5416868" cy="461665"/>
          </a:xfrm>
          <a:prstGeom prst="rect">
            <a:avLst/>
          </a:prstGeom>
        </p:spPr>
        <p:txBody>
          <a:bodyPr wrap="none">
            <a:spAutoFit/>
          </a:bodyPr>
          <a:lstStyle/>
          <a:p>
            <a:r>
              <a:rPr lang="zh-CN" altLang="en-US" sz="2400" dirty="0">
                <a:latin typeface="仿宋" panose="02010609060101010101" pitchFamily="49" charset="-122"/>
                <a:ea typeface="仿宋" panose="02010609060101010101" pitchFamily="49" charset="-122"/>
              </a:rPr>
              <a:t>导演、编剧、制作人、演员、艺术指导</a:t>
            </a:r>
            <a:endParaRPr lang="zh-CN" altLang="en-US" sz="2400" dirty="0">
              <a:latin typeface="仿宋" panose="02010609060101010101" pitchFamily="49" charset="-122"/>
              <a:ea typeface="仿宋" panose="02010609060101010101" pitchFamily="49" charset="-122"/>
            </a:endParaRPr>
          </a:p>
        </p:txBody>
      </p:sp>
      <p:sp>
        <p:nvSpPr>
          <p:cNvPr id="9" name="矩形 8"/>
          <p:cNvSpPr/>
          <p:nvPr/>
        </p:nvSpPr>
        <p:spPr>
          <a:xfrm>
            <a:off x="6383247" y="3237943"/>
            <a:ext cx="5557742" cy="1113766"/>
          </a:xfrm>
          <a:prstGeom prst="rect">
            <a:avLst/>
          </a:prstGeom>
        </p:spPr>
        <p:txBody>
          <a:bodyPr wrap="square">
            <a:spAutoFit/>
          </a:bodyPr>
          <a:lstStyle/>
          <a:p>
            <a:pPr>
              <a:lnSpc>
                <a:spcPct val="150000"/>
              </a:lnSpc>
            </a:pPr>
            <a:r>
              <a:rPr lang="zh-CN" altLang="en-US" sz="2400" dirty="0">
                <a:latin typeface="仿宋" panose="02010609060101010101" pitchFamily="49" charset="-122"/>
                <a:ea typeface="仿宋" panose="02010609060101010101" pitchFamily="49" charset="-122"/>
              </a:rPr>
              <a:t>三个时代的开端者：</a:t>
            </a:r>
            <a:endParaRPr lang="en-US" altLang="zh-CN" sz="2400" dirty="0">
              <a:latin typeface="仿宋" panose="02010609060101010101" pitchFamily="49" charset="-122"/>
              <a:ea typeface="仿宋" panose="02010609060101010101" pitchFamily="49" charset="-122"/>
            </a:endParaRPr>
          </a:p>
          <a:p>
            <a:pPr>
              <a:lnSpc>
                <a:spcPct val="150000"/>
              </a:lnSpc>
            </a:pPr>
            <a:r>
              <a:rPr lang="en-US" altLang="zh-CN" sz="24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蒙太奇时代、艺术剧院时代、明星时代</a:t>
            </a:r>
            <a:endParaRPr lang="zh-CN" altLang="en-US" sz="2400" dirty="0">
              <a:latin typeface="仿宋" panose="02010609060101010101" pitchFamily="49" charset="-122"/>
              <a:ea typeface="仿宋" panose="02010609060101010101" pitchFamily="49" charset="-122"/>
            </a:endParaRPr>
          </a:p>
        </p:txBody>
      </p:sp>
      <p:sp>
        <p:nvSpPr>
          <p:cNvPr id="10" name="矩形 9"/>
          <p:cNvSpPr/>
          <p:nvPr/>
        </p:nvSpPr>
        <p:spPr>
          <a:xfrm>
            <a:off x="6383246" y="4552422"/>
            <a:ext cx="5416868" cy="1667764"/>
          </a:xfrm>
          <a:prstGeom prst="rect">
            <a:avLst/>
          </a:prstGeom>
        </p:spPr>
        <p:txBody>
          <a:bodyPr wrap="square">
            <a:spAutoFit/>
          </a:bodyPr>
          <a:lstStyle/>
          <a:p>
            <a:pPr>
              <a:lnSpc>
                <a:spcPct val="150000"/>
              </a:lnSpc>
            </a:pP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一个国家的诞生</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，该片讲述了美国南北方黑人与</a:t>
            </a:r>
            <a:r>
              <a:rPr lang="en-US" altLang="zh-CN" sz="2400" dirty="0">
                <a:latin typeface="仿宋" panose="02010609060101010101" pitchFamily="49" charset="-122"/>
                <a:ea typeface="仿宋" panose="02010609060101010101" pitchFamily="49" charset="-122"/>
              </a:rPr>
              <a:t>3K</a:t>
            </a:r>
            <a:r>
              <a:rPr lang="zh-CN" altLang="en-US" sz="2400" dirty="0">
                <a:latin typeface="仿宋" panose="02010609060101010101" pitchFamily="49" charset="-122"/>
                <a:ea typeface="仿宋" panose="02010609060101010101" pitchFamily="49" charset="-122"/>
              </a:rPr>
              <a:t>党两个家族在内战前后的命运冲突的故事</a:t>
            </a:r>
            <a:endParaRPr lang="zh-CN" altLang="en-US" sz="2400" dirty="0">
              <a:latin typeface="仿宋" panose="02010609060101010101" pitchFamily="49" charset="-122"/>
              <a:ea typeface="仿宋"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0075" y="355310"/>
            <a:ext cx="5644896"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一、光与影的魔术</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电影</a:t>
            </a:r>
            <a:endParaRPr lang="zh-CN" altLang="en-US" sz="3200" dirty="0">
              <a:latin typeface="等线" panose="02010600030101010101" pitchFamily="2" charset="-122"/>
              <a:ea typeface="等线" panose="02010600030101010101" pitchFamily="2" charset="-122"/>
            </a:endParaRPr>
          </a:p>
        </p:txBody>
      </p:sp>
      <p:sp>
        <p:nvSpPr>
          <p:cNvPr id="3" name="文本框 2"/>
          <p:cNvSpPr txBox="1"/>
          <p:nvPr/>
        </p:nvSpPr>
        <p:spPr>
          <a:xfrm>
            <a:off x="1439527" y="1038933"/>
            <a:ext cx="5644896"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默片时代（</a:t>
            </a:r>
            <a:r>
              <a:rPr lang="en-US" altLang="zh-CN" sz="3200" dirty="0">
                <a:latin typeface="等线" panose="02010600030101010101" pitchFamily="2" charset="-122"/>
                <a:ea typeface="等线" panose="02010600030101010101" pitchFamily="2" charset="-122"/>
              </a:rPr>
              <a:t>1895-1927</a:t>
            </a:r>
            <a:r>
              <a:rPr lang="zh-CN" altLang="en-US" sz="3200" dirty="0">
                <a:latin typeface="等线" panose="02010600030101010101" pitchFamily="2" charset="-122"/>
                <a:ea typeface="等线" panose="02010600030101010101" pitchFamily="2" charset="-122"/>
              </a:rPr>
              <a:t>）</a:t>
            </a:r>
            <a:endParaRPr lang="zh-CN" altLang="en-US" sz="3200" dirty="0">
              <a:latin typeface="等线" panose="02010600030101010101" pitchFamily="2" charset="-122"/>
              <a:ea typeface="等线" panose="02010600030101010101" pitchFamily="2" charset="-122"/>
            </a:endParaRPr>
          </a:p>
        </p:txBody>
      </p:sp>
      <p:sp>
        <p:nvSpPr>
          <p:cNvPr id="5" name="文本框 4"/>
          <p:cNvSpPr txBox="1"/>
          <p:nvPr/>
        </p:nvSpPr>
        <p:spPr>
          <a:xfrm>
            <a:off x="6725629" y="1821404"/>
            <a:ext cx="5466371" cy="584775"/>
          </a:xfrm>
          <a:prstGeom prst="rect">
            <a:avLst/>
          </a:prstGeom>
          <a:noFill/>
        </p:spPr>
        <p:txBody>
          <a:bodyPr wrap="square" rtlCol="0">
            <a:spAutoFit/>
          </a:bodyPr>
          <a:lstStyle/>
          <a:p>
            <a:pPr algn="ctr"/>
            <a:r>
              <a:rPr lang="zh-CN" altLang="en-US" sz="3200" b="1" dirty="0">
                <a:solidFill>
                  <a:srgbClr val="D46730"/>
                </a:solidFill>
                <a:latin typeface="微软雅黑" panose="020B0503020204020204" pitchFamily="34" charset="-122"/>
                <a:ea typeface="微软雅黑" panose="020B0503020204020204" pitchFamily="34" charset="-122"/>
              </a:rPr>
              <a:t>喜剧大师</a:t>
            </a:r>
            <a:r>
              <a:rPr lang="en-US" altLang="zh-CN" sz="3200" b="1" dirty="0">
                <a:solidFill>
                  <a:srgbClr val="D46730"/>
                </a:solidFill>
                <a:latin typeface="微软雅黑" panose="020B0503020204020204" pitchFamily="34" charset="-122"/>
                <a:ea typeface="微软雅黑" panose="020B0503020204020204" pitchFamily="34" charset="-122"/>
              </a:rPr>
              <a:t>——</a:t>
            </a:r>
            <a:r>
              <a:rPr lang="zh-CN" altLang="en-US" sz="3200" b="1" dirty="0">
                <a:solidFill>
                  <a:srgbClr val="D46730"/>
                </a:solidFill>
                <a:latin typeface="微软雅黑" panose="020B0503020204020204" pitchFamily="34" charset="-122"/>
                <a:ea typeface="微软雅黑" panose="020B0503020204020204" pitchFamily="34" charset="-122"/>
              </a:rPr>
              <a:t>卓别林</a:t>
            </a:r>
            <a:endParaRPr lang="zh-CN" altLang="en-US" sz="3200" b="1" dirty="0">
              <a:solidFill>
                <a:srgbClr val="D46730"/>
              </a:solidFill>
              <a:latin typeface="微软雅黑" panose="020B0503020204020204" pitchFamily="34" charset="-122"/>
              <a:ea typeface="微软雅黑" panose="020B0503020204020204" pitchFamily="34" charset="-122"/>
            </a:endParaRPr>
          </a:p>
        </p:txBody>
      </p:sp>
      <p:sp>
        <p:nvSpPr>
          <p:cNvPr id="6" name="Rectangle 12"/>
          <p:cNvSpPr>
            <a:spLocks noChangeArrowheads="1"/>
          </p:cNvSpPr>
          <p:nvPr/>
        </p:nvSpPr>
        <p:spPr bwMode="auto">
          <a:xfrm>
            <a:off x="7396189" y="2635646"/>
            <a:ext cx="439915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latin typeface="仿宋" panose="02010609060101010101" pitchFamily="49" charset="-122"/>
                <a:ea typeface="仿宋" panose="02010609060101010101" pitchFamily="49" charset="-122"/>
              </a:rPr>
              <a:t>    20世纪最伟大的批判现实主义电影艺术家，世界上最著名的喜剧电影明星。</a:t>
            </a:r>
            <a:endParaRPr lang="zh-CN" altLang="en-US"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    他以独特的喜剧艺术表演风格和辛辣的讽刺，尖锐地批判了资本主义社会的罪恶。</a:t>
            </a:r>
            <a:endParaRPr lang="zh-CN" altLang="en-US" sz="2800" dirty="0">
              <a:latin typeface="仿宋" panose="02010609060101010101" pitchFamily="49" charset="-122"/>
              <a:ea typeface="仿宋" panose="02010609060101010101" pitchFamily="49"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5272" y="1821404"/>
            <a:ext cx="2888542" cy="4465686"/>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26368" r="27414"/>
          <a:stretch>
            <a:fillRect/>
          </a:stretch>
        </p:blipFill>
        <p:spPr>
          <a:xfrm>
            <a:off x="3876100" y="1821404"/>
            <a:ext cx="3180544" cy="45914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200508261102488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98888" y="2044315"/>
            <a:ext cx="2682875" cy="3673475"/>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pic>
      <p:pic>
        <p:nvPicPr>
          <p:cNvPr id="3" name="Picture 12" descr="U135P112T3D93566F48DT200408091546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186" y="2045902"/>
            <a:ext cx="2770188" cy="3671888"/>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672" y="2047490"/>
            <a:ext cx="2667000" cy="3670300"/>
          </a:xfrm>
          <a:prstGeom prst="rect">
            <a:avLst/>
          </a:prstGeom>
        </p:spPr>
      </p:pic>
      <p:sp>
        <p:nvSpPr>
          <p:cNvPr id="5" name="文本框 4"/>
          <p:cNvSpPr txBox="1"/>
          <p:nvPr/>
        </p:nvSpPr>
        <p:spPr>
          <a:xfrm>
            <a:off x="930075" y="355310"/>
            <a:ext cx="5644896"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一、光与影的魔术</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电影</a:t>
            </a:r>
            <a:endParaRPr lang="zh-CN" altLang="en-US" sz="3200" dirty="0">
              <a:latin typeface="等线" panose="02010600030101010101" pitchFamily="2" charset="-122"/>
              <a:ea typeface="等线" panose="02010600030101010101" pitchFamily="2" charset="-122"/>
            </a:endParaRPr>
          </a:p>
        </p:txBody>
      </p:sp>
      <p:sp>
        <p:nvSpPr>
          <p:cNvPr id="6" name="文本框 5"/>
          <p:cNvSpPr txBox="1"/>
          <p:nvPr/>
        </p:nvSpPr>
        <p:spPr>
          <a:xfrm>
            <a:off x="1439527" y="1038933"/>
            <a:ext cx="5644896"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默片时代（</a:t>
            </a:r>
            <a:r>
              <a:rPr lang="en-US" altLang="zh-CN" sz="3200" dirty="0">
                <a:latin typeface="等线" panose="02010600030101010101" pitchFamily="2" charset="-122"/>
                <a:ea typeface="等线" panose="02010600030101010101" pitchFamily="2" charset="-122"/>
              </a:rPr>
              <a:t>1895-1927</a:t>
            </a:r>
            <a:r>
              <a:rPr lang="zh-CN" altLang="en-US" sz="3200" dirty="0">
                <a:latin typeface="等线" panose="02010600030101010101" pitchFamily="2" charset="-122"/>
                <a:ea typeface="等线" panose="02010600030101010101" pitchFamily="2" charset="-122"/>
              </a:rPr>
              <a:t>）</a:t>
            </a:r>
            <a:endParaRPr lang="zh-CN" altLang="en-US" sz="3200" dirty="0">
              <a:latin typeface="等线" panose="02010600030101010101" pitchFamily="2" charset="-122"/>
              <a:ea typeface="等线" panose="02010600030101010101" pitchFamily="2" charset="-122"/>
            </a:endParaRPr>
          </a:p>
        </p:txBody>
      </p:sp>
      <p:sp>
        <p:nvSpPr>
          <p:cNvPr id="7" name="Rectangle 8"/>
          <p:cNvSpPr>
            <a:spLocks noChangeArrowheads="1"/>
          </p:cNvSpPr>
          <p:nvPr/>
        </p:nvSpPr>
        <p:spPr bwMode="auto">
          <a:xfrm>
            <a:off x="1611018" y="5962098"/>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城市之光</a:t>
            </a:r>
            <a:r>
              <a:rPr lang="en-US" altLang="zh-CN"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p:txBody>
      </p:sp>
      <p:sp>
        <p:nvSpPr>
          <p:cNvPr id="8" name="Rectangle 10"/>
          <p:cNvSpPr>
            <a:spLocks noChangeArrowheads="1"/>
          </p:cNvSpPr>
          <p:nvPr/>
        </p:nvSpPr>
        <p:spPr bwMode="auto">
          <a:xfrm>
            <a:off x="7970774" y="5953345"/>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摩登时代</a:t>
            </a:r>
            <a:r>
              <a:rPr lang="en-US" altLang="zh-CN"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p:txBody>
      </p:sp>
      <p:sp>
        <p:nvSpPr>
          <p:cNvPr id="9" name="Rectangle 11"/>
          <p:cNvSpPr>
            <a:spLocks noChangeArrowheads="1"/>
          </p:cNvSpPr>
          <p:nvPr/>
        </p:nvSpPr>
        <p:spPr bwMode="auto">
          <a:xfrm>
            <a:off x="4827729" y="5953345"/>
            <a:ext cx="2339102" cy="54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大独裁者</a:t>
            </a:r>
            <a:r>
              <a:rPr lang="en-US" altLang="zh-CN"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0075" y="355310"/>
            <a:ext cx="5644896"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一、光与影的魔术</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电影</a:t>
            </a:r>
            <a:endParaRPr lang="zh-CN" altLang="en-US" sz="3200" dirty="0">
              <a:latin typeface="等线" panose="02010600030101010101" pitchFamily="2" charset="-122"/>
              <a:ea typeface="等线" panose="02010600030101010101" pitchFamily="2" charset="-122"/>
            </a:endParaRPr>
          </a:p>
        </p:txBody>
      </p:sp>
      <p:sp>
        <p:nvSpPr>
          <p:cNvPr id="3" name="文本框 2"/>
          <p:cNvSpPr txBox="1"/>
          <p:nvPr/>
        </p:nvSpPr>
        <p:spPr>
          <a:xfrm>
            <a:off x="1439527" y="1038933"/>
            <a:ext cx="5644896"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默片时代（</a:t>
            </a:r>
            <a:r>
              <a:rPr lang="en-US" altLang="zh-CN" sz="3200" dirty="0">
                <a:latin typeface="等线" panose="02010600030101010101" pitchFamily="2" charset="-122"/>
                <a:ea typeface="等线" panose="02010600030101010101" pitchFamily="2" charset="-122"/>
              </a:rPr>
              <a:t>1895-1927</a:t>
            </a:r>
            <a:r>
              <a:rPr lang="zh-CN" altLang="en-US" sz="3200" dirty="0">
                <a:latin typeface="等线" panose="02010600030101010101" pitchFamily="2" charset="-122"/>
                <a:ea typeface="等线" panose="02010600030101010101" pitchFamily="2" charset="-122"/>
              </a:rPr>
              <a:t>）</a:t>
            </a:r>
            <a:endParaRPr lang="zh-CN" altLang="en-US" sz="3200" dirty="0">
              <a:latin typeface="等线" panose="02010600030101010101" pitchFamily="2" charset="-122"/>
              <a:ea typeface="等线" panose="02010600030101010101" pitchFamily="2" charset="-122"/>
            </a:endParaRPr>
          </a:p>
        </p:txBody>
      </p:sp>
      <p:sp>
        <p:nvSpPr>
          <p:cNvPr id="4" name="矩形 3"/>
          <p:cNvSpPr/>
          <p:nvPr/>
        </p:nvSpPr>
        <p:spPr>
          <a:xfrm>
            <a:off x="783771" y="1957688"/>
            <a:ext cx="7106195" cy="4399915"/>
          </a:xfrm>
          <a:prstGeom prst="rect">
            <a:avLst/>
          </a:prstGeom>
        </p:spPr>
        <p:txBody>
          <a:bodyPr wrap="square">
            <a:spAutoFit/>
          </a:bodyPr>
          <a:lstStyle/>
          <a:p>
            <a:r>
              <a:rPr lang="en-US" altLang="zh-CN" sz="2800" dirty="0">
                <a:latin typeface="仿宋" panose="02010609060101010101" pitchFamily="49" charset="-122"/>
                <a:ea typeface="仿宋" panose="02010609060101010101" pitchFamily="49" charset="-122"/>
              </a:rPr>
              <a:t>    </a:t>
            </a:r>
            <a:r>
              <a:rPr lang="en-US" altLang="zh-CN" sz="2800" b="1" dirty="0">
                <a:latin typeface="仿宋" panose="02010609060101010101" pitchFamily="49" charset="-122"/>
                <a:ea typeface="仿宋" panose="02010609060101010101" pitchFamily="49" charset="-122"/>
              </a:rPr>
              <a:t>1954</a:t>
            </a:r>
            <a:r>
              <a:rPr lang="zh-CN" altLang="en-US" sz="2800" b="1" dirty="0">
                <a:latin typeface="仿宋" panose="02010609060101010101" pitchFamily="49" charset="-122"/>
                <a:ea typeface="仿宋" panose="02010609060101010101" pitchFamily="49" charset="-122"/>
              </a:rPr>
              <a:t>年夏，周恩来总理率领中国代表团出席举世闻名的日内瓦会议，与世界影坛巨星查利</a:t>
            </a:r>
            <a:r>
              <a:rPr lang="en-US" altLang="zh-CN" sz="2800" b="1" dirty="0">
                <a:latin typeface="仿宋" panose="02010609060101010101" pitchFamily="49" charset="-122"/>
                <a:ea typeface="仿宋" panose="02010609060101010101" pitchFamily="49" charset="-122"/>
              </a:rPr>
              <a:t>·</a:t>
            </a:r>
            <a:r>
              <a:rPr lang="zh-CN" altLang="en-US" sz="2800" b="1" dirty="0">
                <a:latin typeface="仿宋" panose="02010609060101010101" pitchFamily="49" charset="-122"/>
                <a:ea typeface="仿宋" panose="02010609060101010101" pitchFamily="49" charset="-122"/>
              </a:rPr>
              <a:t>卓别林有过一次亲切而愉快的会见。当他得知卓别林因从事进步电影文化受到美国反动势力迫害，不得不满怀愤慨举家离开生活近四十年的美国，卜居于瑞士韦威镇的一个僻静小村庄后，特意邀请卓别林及其一家前来作客。长达７个小时的愉快会见结束时，周恩来总理又和卓别林及其家人合影留念。</a:t>
            </a:r>
            <a:endParaRPr lang="zh-CN" altLang="en-US" sz="2800" b="1"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90263" y="1708621"/>
            <a:ext cx="3465576" cy="438973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7F7F7F"/>
        </a:solidFill>
        <a:ln>
          <a:noFill/>
        </a:ln>
        <a:effectLst>
          <a:outerShdw blurRad="50800" dist="38100" dir="2700000" algn="tl"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sz="3600" dirty="0" smtClean="0">
            <a:latin typeface="Broadway" panose="04040905080002020502" pitchFamily="8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2297</Words>
  <Application>WPS 演示</Application>
  <PresentationFormat>宽屏</PresentationFormat>
  <Paragraphs>156</Paragraphs>
  <Slides>23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宋体</vt:lpstr>
      <vt:lpstr>Wingdings</vt:lpstr>
      <vt:lpstr>Broadway</vt:lpstr>
      <vt:lpstr>方正清刻本悦宋简体</vt:lpstr>
      <vt:lpstr>等线 Light</vt:lpstr>
      <vt:lpstr>等线</vt:lpstr>
      <vt:lpstr>仿宋</vt:lpstr>
      <vt:lpstr>微软雅黑</vt:lpstr>
      <vt:lpstr>Arial Unicode MS</vt:lpstr>
      <vt:lpstr>Calibri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沈涛</dc:creator>
  <cp:lastModifiedBy>Administrator</cp:lastModifiedBy>
  <cp:revision>86</cp:revision>
  <dcterms:created xsi:type="dcterms:W3CDTF">2015-04-10T07:52:00Z</dcterms:created>
  <dcterms:modified xsi:type="dcterms:W3CDTF">2020-09-29T10:26:43Z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